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8" r:id="rId3"/>
    <p:sldId id="258" r:id="rId4"/>
    <p:sldId id="326" r:id="rId5"/>
    <p:sldId id="327" r:id="rId6"/>
    <p:sldId id="315" r:id="rId7"/>
    <p:sldId id="321" r:id="rId8"/>
    <p:sldId id="259" r:id="rId9"/>
    <p:sldId id="328" r:id="rId10"/>
    <p:sldId id="316" r:id="rId11"/>
    <p:sldId id="320" r:id="rId12"/>
    <p:sldId id="260" r:id="rId13"/>
    <p:sldId id="329" r:id="rId14"/>
    <p:sldId id="330" r:id="rId15"/>
    <p:sldId id="317" r:id="rId16"/>
    <p:sldId id="322" r:id="rId17"/>
    <p:sldId id="261" r:id="rId18"/>
    <p:sldId id="288" r:id="rId19"/>
    <p:sldId id="287" r:id="rId20"/>
    <p:sldId id="318" r:id="rId21"/>
    <p:sldId id="323" r:id="rId22"/>
    <p:sldId id="262" r:id="rId23"/>
    <p:sldId id="290" r:id="rId24"/>
    <p:sldId id="331" r:id="rId25"/>
    <p:sldId id="319" r:id="rId26"/>
    <p:sldId id="302" r:id="rId27"/>
    <p:sldId id="324" r:id="rId28"/>
    <p:sldId id="276" r:id="rId29"/>
    <p:sldId id="332" r:id="rId30"/>
    <p:sldId id="333" r:id="rId31"/>
    <p:sldId id="334" r:id="rId32"/>
    <p:sldId id="335" r:id="rId33"/>
    <p:sldId id="27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158F"/>
    <a:srgbClr val="F5059F"/>
    <a:srgbClr val="F882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hyperlink" Target="http://mindful-gym.blogspot.com/2015/07/" TargetMode="External"/><Relationship Id="rId3" Type="http://schemas.openxmlformats.org/officeDocument/2006/relationships/hyperlink" Target="https://mindup.org/" TargetMode="External"/><Relationship Id="rId7" Type="http://schemas.openxmlformats.org/officeDocument/2006/relationships/hyperlink" Target="https://www.edutopia.org/blog/integrating-mindfulness-in-classroom-curriculum-giselle-shardlow" TargetMode="External"/><Relationship Id="rId12" Type="http://schemas.openxmlformats.org/officeDocument/2006/relationships/image" Target="../media/image8.jpg"/><Relationship Id="rId2" Type="http://schemas.openxmlformats.org/officeDocument/2006/relationships/hyperlink" Target="http://greatergood.berkeley.edu/topic/mindfulness/definitio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pworthy.com/this-school-replaced-detention-with-meditation-the-results-are-stunning" TargetMode="External"/><Relationship Id="rId11" Type="http://schemas.openxmlformats.org/officeDocument/2006/relationships/hyperlink" Target="http://skepchick.org/2017/11/mindfulness-work-teens/" TargetMode="External"/><Relationship Id="rId5" Type="http://schemas.openxmlformats.org/officeDocument/2006/relationships/hyperlink" Target="http://mindfulteachers.org/" TargetMode="External"/><Relationship Id="rId10" Type="http://schemas.openxmlformats.org/officeDocument/2006/relationships/image" Target="../media/image7.jpg"/><Relationship Id="rId4" Type="http://schemas.openxmlformats.org/officeDocument/2006/relationships/hyperlink" Target="http://www.mindfulschools.org/" TargetMode="External"/><Relationship Id="rId9" Type="http://schemas.openxmlformats.org/officeDocument/2006/relationships/hyperlink" Target="http://channeln.blogspot.com/2007_10_01_archive.html" TargetMode="External"/><Relationship Id="rId14" Type="http://schemas.openxmlformats.org/officeDocument/2006/relationships/hyperlink" Target="https://www.youtube.com/watch?v=kO5I0p3IuiQ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grownheartsacademy.blogspot.com/2015/01/make-time-capsule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grownheartsacademy.blogspot.com/2015/01/make-time-capsule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hyperlink" Target="http://mindful-gym.blogspot.com/2015/07/" TargetMode="External"/><Relationship Id="rId3" Type="http://schemas.openxmlformats.org/officeDocument/2006/relationships/hyperlink" Target="https://mindup.org/" TargetMode="External"/><Relationship Id="rId7" Type="http://schemas.openxmlformats.org/officeDocument/2006/relationships/hyperlink" Target="https://www.edutopia.org/blog/integrating-mindfulness-in-classroom-curriculum-giselle-shardlow" TargetMode="External"/><Relationship Id="rId12" Type="http://schemas.openxmlformats.org/officeDocument/2006/relationships/image" Target="../media/image8.jpg"/><Relationship Id="rId2" Type="http://schemas.openxmlformats.org/officeDocument/2006/relationships/hyperlink" Target="http://greatergood.berkeley.edu/topic/mindfulness/definitio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pworthy.com/this-school-replaced-detention-with-meditation-the-results-are-stunning" TargetMode="External"/><Relationship Id="rId11" Type="http://schemas.openxmlformats.org/officeDocument/2006/relationships/hyperlink" Target="http://skepchick.org/2017/11/mindfulness-work-teens/" TargetMode="External"/><Relationship Id="rId5" Type="http://schemas.openxmlformats.org/officeDocument/2006/relationships/hyperlink" Target="http://mindfulteachers.org/" TargetMode="External"/><Relationship Id="rId10" Type="http://schemas.openxmlformats.org/officeDocument/2006/relationships/image" Target="../media/image7.jpg"/><Relationship Id="rId4" Type="http://schemas.openxmlformats.org/officeDocument/2006/relationships/hyperlink" Target="http://www.mindfulschools.org/" TargetMode="External"/><Relationship Id="rId9" Type="http://schemas.openxmlformats.org/officeDocument/2006/relationships/hyperlink" Target="http://channeln.blogspot.com/2007_10_01_archive.html" TargetMode="External"/><Relationship Id="rId14" Type="http://schemas.openxmlformats.org/officeDocument/2006/relationships/hyperlink" Target="https://www.youtube.com/watch?v=kO5I0p3IuiQ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hyperlink" Target="http://mindful-gym.blogspot.com/2015/07/" TargetMode="External"/><Relationship Id="rId3" Type="http://schemas.openxmlformats.org/officeDocument/2006/relationships/hyperlink" Target="https://mindup.org/" TargetMode="External"/><Relationship Id="rId7" Type="http://schemas.openxmlformats.org/officeDocument/2006/relationships/hyperlink" Target="https://www.edutopia.org/blog/integrating-mindfulness-in-classroom-curriculum-giselle-shardlow" TargetMode="External"/><Relationship Id="rId12" Type="http://schemas.openxmlformats.org/officeDocument/2006/relationships/image" Target="../media/image8.jpg"/><Relationship Id="rId2" Type="http://schemas.openxmlformats.org/officeDocument/2006/relationships/hyperlink" Target="http://greatergood.berkeley.edu/topic/mindfulness/definitio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pworthy.com/this-school-replaced-detention-with-meditation-the-results-are-stunning" TargetMode="External"/><Relationship Id="rId11" Type="http://schemas.openxmlformats.org/officeDocument/2006/relationships/hyperlink" Target="http://skepchick.org/2017/11/mindfulness-work-teens/" TargetMode="External"/><Relationship Id="rId5" Type="http://schemas.openxmlformats.org/officeDocument/2006/relationships/hyperlink" Target="http://mindfulteachers.org/" TargetMode="External"/><Relationship Id="rId10" Type="http://schemas.openxmlformats.org/officeDocument/2006/relationships/image" Target="../media/image7.jpg"/><Relationship Id="rId4" Type="http://schemas.openxmlformats.org/officeDocument/2006/relationships/hyperlink" Target="http://www.mindfulschools.org/" TargetMode="External"/><Relationship Id="rId9" Type="http://schemas.openxmlformats.org/officeDocument/2006/relationships/hyperlink" Target="http://channeln.blogspot.com/2007_10_01_archive.html" TargetMode="External"/><Relationship Id="rId14" Type="http://schemas.openxmlformats.org/officeDocument/2006/relationships/hyperlink" Target="https://www.youtube.com/watch?v=kO5I0p3IuiQ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madamecesario.blogspot.com/2014/01/awesome-updates-to-quizlet.html" TargetMode="Externa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hyperlink" Target="https://en.wikipedia.org/wiki/Welsh_Dragon" TargetMode="Externa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hyperlink" Target="http://mindful-gym.blogspot.com/2015/07/" TargetMode="External"/><Relationship Id="rId3" Type="http://schemas.openxmlformats.org/officeDocument/2006/relationships/hyperlink" Target="https://mindup.org/" TargetMode="External"/><Relationship Id="rId7" Type="http://schemas.openxmlformats.org/officeDocument/2006/relationships/hyperlink" Target="https://www.edutopia.org/blog/integrating-mindfulness-in-classroom-curriculum-giselle-shardlow" TargetMode="External"/><Relationship Id="rId12" Type="http://schemas.openxmlformats.org/officeDocument/2006/relationships/image" Target="../media/image8.jpg"/><Relationship Id="rId2" Type="http://schemas.openxmlformats.org/officeDocument/2006/relationships/hyperlink" Target="http://greatergood.berkeley.edu/topic/mindfulness/definitio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pworthy.com/this-school-replaced-detention-with-meditation-the-results-are-stunning" TargetMode="External"/><Relationship Id="rId11" Type="http://schemas.openxmlformats.org/officeDocument/2006/relationships/hyperlink" Target="http://skepchick.org/2017/11/mindfulness-work-teens/" TargetMode="External"/><Relationship Id="rId5" Type="http://schemas.openxmlformats.org/officeDocument/2006/relationships/hyperlink" Target="http://mindfulteachers.org/" TargetMode="External"/><Relationship Id="rId10" Type="http://schemas.openxmlformats.org/officeDocument/2006/relationships/image" Target="../media/image7.jpg"/><Relationship Id="rId4" Type="http://schemas.openxmlformats.org/officeDocument/2006/relationships/hyperlink" Target="http://www.mindfulschools.org/" TargetMode="External"/><Relationship Id="rId9" Type="http://schemas.openxmlformats.org/officeDocument/2006/relationships/hyperlink" Target="http://channeln.blogspot.com/2007_10_01_archive.html" TargetMode="External"/><Relationship Id="rId14" Type="http://schemas.openxmlformats.org/officeDocument/2006/relationships/hyperlink" Target="https://www.youtube.com/watch?v=kO5I0p3IuiQ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grownheartsacademy.blogspot.com/2015/01/make-time-capsule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grownheartsacademy.blogspot.com/2015/01/make-time-capsule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grownheartsacademy.blogspot.com/2015/01/make-time-capsule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www.mykidstime.com/things-to-do/how-to-make-a-time-capsule-with-kid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hyperlink" Target="http://mindful-gym.blogspot.com/2015/07/" TargetMode="External"/><Relationship Id="rId3" Type="http://schemas.openxmlformats.org/officeDocument/2006/relationships/hyperlink" Target="https://mindup.org/" TargetMode="External"/><Relationship Id="rId7" Type="http://schemas.openxmlformats.org/officeDocument/2006/relationships/hyperlink" Target="https://www.edutopia.org/blog/integrating-mindfulness-in-classroom-curriculum-giselle-shardlow" TargetMode="External"/><Relationship Id="rId12" Type="http://schemas.openxmlformats.org/officeDocument/2006/relationships/image" Target="../media/image8.jpg"/><Relationship Id="rId2" Type="http://schemas.openxmlformats.org/officeDocument/2006/relationships/hyperlink" Target="http://greatergood.berkeley.edu/topic/mindfulness/definitio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pworthy.com/this-school-replaced-detention-with-meditation-the-results-are-stunning" TargetMode="External"/><Relationship Id="rId11" Type="http://schemas.openxmlformats.org/officeDocument/2006/relationships/hyperlink" Target="http://skepchick.org/2017/11/mindfulness-work-teens/" TargetMode="External"/><Relationship Id="rId5" Type="http://schemas.openxmlformats.org/officeDocument/2006/relationships/hyperlink" Target="http://mindfulteachers.org/" TargetMode="External"/><Relationship Id="rId10" Type="http://schemas.openxmlformats.org/officeDocument/2006/relationships/image" Target="../media/image7.jpg"/><Relationship Id="rId4" Type="http://schemas.openxmlformats.org/officeDocument/2006/relationships/hyperlink" Target="http://www.mindfulschools.org/" TargetMode="External"/><Relationship Id="rId9" Type="http://schemas.openxmlformats.org/officeDocument/2006/relationships/hyperlink" Target="http://channeln.blogspot.com/2007_10_01_archive.html" TargetMode="External"/><Relationship Id="rId14" Type="http://schemas.openxmlformats.org/officeDocument/2006/relationships/hyperlink" Target="https://www.youtube.com/watch?v=kO5I0p3IuiQ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grownheartsacademy.blogspot.com/2015/01/make-time-capsule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Week Beginning 11.05.2020 –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smtClean="0"/>
              <a:t>6</a:t>
            </a:r>
            <a:endParaRPr lang="en-GB" dirty="0"/>
          </a:p>
        </p:txBody>
      </p:sp>
      <p:pic>
        <p:nvPicPr>
          <p:cNvPr id="4" name="Picture 3" descr="See the source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81" y="4753005"/>
            <a:ext cx="2201456" cy="1877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acco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826" y="522514"/>
            <a:ext cx="2869882" cy="3152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987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35683"/>
            <a:ext cx="9720072" cy="1499616"/>
          </a:xfrm>
        </p:spPr>
        <p:txBody>
          <a:bodyPr>
            <a:normAutofit/>
          </a:bodyPr>
          <a:lstStyle/>
          <a:p>
            <a:r>
              <a:rPr lang="en-GB" sz="6600" b="1" u="sng" dirty="0">
                <a:solidFill>
                  <a:srgbClr val="7030A0"/>
                </a:solidFill>
              </a:rPr>
              <a:t>Maths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2" y="4271985"/>
            <a:ext cx="3304902" cy="2246381"/>
          </a:xfrm>
        </p:spPr>
        <p:txBody>
          <a:bodyPr>
            <a:normAutofit/>
          </a:bodyPr>
          <a:lstStyle/>
          <a:p>
            <a:r>
              <a:rPr lang="en-GB" b="1" u="sng" dirty="0"/>
              <a:t>Abacus game:</a:t>
            </a:r>
          </a:p>
          <a:p>
            <a:endParaRPr lang="en-GB" b="1" u="sng" dirty="0"/>
          </a:p>
          <a:p>
            <a:pPr marL="0" indent="0">
              <a:buNone/>
            </a:pPr>
            <a:r>
              <a:rPr lang="en-GB" dirty="0"/>
              <a:t>(Abacus game</a:t>
            </a:r>
            <a:r>
              <a:rPr lang="en-GB" dirty="0" smtClean="0"/>
              <a:t>: FF 6.14c – Grand Totals)</a:t>
            </a:r>
            <a:endParaRPr lang="en-GB" b="1" u="sng" dirty="0"/>
          </a:p>
        </p:txBody>
      </p:sp>
      <p:pic>
        <p:nvPicPr>
          <p:cNvPr id="6" name="Picture 5" descr="Racco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16" y="2429680"/>
            <a:ext cx="1528353" cy="1484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203" t="18303" r="17237" b="10625"/>
          <a:stretch/>
        </p:blipFill>
        <p:spPr>
          <a:xfrm>
            <a:off x="3487783" y="770709"/>
            <a:ext cx="8618597" cy="525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4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94BFA4-DDDE-814B-8FFA-44FEFCEEAB9F}"/>
              </a:ext>
            </a:extLst>
          </p:cNvPr>
          <p:cNvSpPr/>
          <p:nvPr/>
        </p:nvSpPr>
        <p:spPr>
          <a:xfrm>
            <a:off x="1828799" y="795067"/>
            <a:ext cx="10092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/>
              <a:t>What are the benefits of bringing mindfulness and meditation practice into a classroom setting?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C06BC-9243-EF41-B8D9-4DF8DC119B04}"/>
              </a:ext>
            </a:extLst>
          </p:cNvPr>
          <p:cNvSpPr txBox="1"/>
          <p:nvPr/>
        </p:nvSpPr>
        <p:spPr>
          <a:xfrm>
            <a:off x="152400" y="3164681"/>
            <a:ext cx="72305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Discussion Questions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What do you know about mindfulness and meditation as a healthful and beneficial practice?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How can mindfulness benefit us in terms of self-awareness?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How can it improve fundamental areas of our lives such as relationships and how we communicate?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How do you respond to the claims that some people make about meditation and mindfulness being a “fad” or “new-age nonsense?”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Why do you think it is that some educators have felt a need to bring an initiative based on mindfulness into their classrooms?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Have you or your students ever used meditation in the classroom before? Is it something you would be interested in doing? 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A3B6D9-785A-344B-9DD3-460CA42A040D}"/>
              </a:ext>
            </a:extLst>
          </p:cNvPr>
          <p:cNvSpPr txBox="1"/>
          <p:nvPr/>
        </p:nvSpPr>
        <p:spPr>
          <a:xfrm>
            <a:off x="1507067" y="186267"/>
            <a:ext cx="8652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INQUIRY BASED LEARNING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D0C86C-2591-7B47-B031-7AE5F3C32F31}"/>
              </a:ext>
            </a:extLst>
          </p:cNvPr>
          <p:cNvSpPr txBox="1"/>
          <p:nvPr/>
        </p:nvSpPr>
        <p:spPr>
          <a:xfrm>
            <a:off x="7975600" y="3164681"/>
            <a:ext cx="39454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Resources</a:t>
            </a:r>
            <a:endParaRPr lang="en-GB" dirty="0"/>
          </a:p>
          <a:p>
            <a:r>
              <a:rPr lang="en-GB" u="sng" dirty="0">
                <a:hlinkClick r:id="rId2"/>
              </a:rPr>
              <a:t>What is mindfulness?</a:t>
            </a:r>
            <a:endParaRPr lang="en-GB" dirty="0"/>
          </a:p>
          <a:p>
            <a:r>
              <a:rPr lang="en-GB" u="sng" dirty="0">
                <a:hlinkClick r:id="rId3"/>
              </a:rPr>
              <a:t>MindUP</a:t>
            </a:r>
            <a:endParaRPr lang="en-GB" dirty="0"/>
          </a:p>
          <a:p>
            <a:r>
              <a:rPr lang="en-GB" u="sng" dirty="0">
                <a:hlinkClick r:id="rId4"/>
              </a:rPr>
              <a:t>Mindful Schools</a:t>
            </a:r>
            <a:endParaRPr lang="en-GB" dirty="0"/>
          </a:p>
          <a:p>
            <a:r>
              <a:rPr lang="en-GB" u="sng" dirty="0">
                <a:hlinkClick r:id="rId5"/>
              </a:rPr>
              <a:t>Mindfulteachers.org</a:t>
            </a:r>
            <a:endParaRPr lang="en-GB" dirty="0"/>
          </a:p>
          <a:p>
            <a:r>
              <a:rPr lang="en-GB" u="sng" dirty="0">
                <a:hlinkClick r:id="rId6"/>
              </a:rPr>
              <a:t>Upworthy: This school replaced detention with meditation. The results are stunning.</a:t>
            </a:r>
            <a:endParaRPr lang="en-GB" dirty="0"/>
          </a:p>
          <a:p>
            <a:r>
              <a:rPr lang="en-GB" u="sng" dirty="0">
                <a:hlinkClick r:id="rId7"/>
              </a:rPr>
              <a:t>Integrating Mindfulness in Your Classroom Curriculum</a:t>
            </a:r>
            <a:endParaRPr lang="en-GB" dirty="0"/>
          </a:p>
          <a:p>
            <a:endParaRPr lang="en-US" dirty="0"/>
          </a:p>
        </p:txBody>
      </p:sp>
      <p:pic>
        <p:nvPicPr>
          <p:cNvPr id="8" name="Picture 7" descr="A picture containing device, food, glass&#10;&#10;Description automatically generated">
            <a:extLst>
              <a:ext uri="{FF2B5EF4-FFF2-40B4-BE49-F238E27FC236}">
                <a16:creationId xmlns:a16="http://schemas.microsoft.com/office/drawing/2014/main" id="{0C275459-ACA3-624A-81D7-848C0C3B9D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270934" y="1164399"/>
            <a:ext cx="2540000" cy="1955800"/>
          </a:xfrm>
          <a:prstGeom prst="rect">
            <a:avLst/>
          </a:prstGeom>
        </p:spPr>
      </p:pic>
      <p:pic>
        <p:nvPicPr>
          <p:cNvPr id="14" name="Picture 13" descr="A sunset over a body of water&#10;&#10;Description automatically generated">
            <a:extLst>
              <a:ext uri="{FF2B5EF4-FFF2-40B4-BE49-F238E27FC236}">
                <a16:creationId xmlns:a16="http://schemas.microsoft.com/office/drawing/2014/main" id="{B698D54D-C2DC-0345-A2FA-72A40D41AB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4069975" y="1123992"/>
            <a:ext cx="3905625" cy="2040689"/>
          </a:xfrm>
          <a:prstGeom prst="rect">
            <a:avLst/>
          </a:prstGeom>
        </p:spPr>
      </p:pic>
      <p:pic>
        <p:nvPicPr>
          <p:cNvPr id="17" name="Picture 16" descr="A picture containing fruit, food&#10;&#10;Description automatically generated">
            <a:extLst>
              <a:ext uri="{FF2B5EF4-FFF2-40B4-BE49-F238E27FC236}">
                <a16:creationId xmlns:a16="http://schemas.microsoft.com/office/drawing/2014/main" id="{5A078C1D-C5AD-B243-BB25-7B1635A4E8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9557661" y="1144196"/>
            <a:ext cx="2040689" cy="204068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461CAC8-E2E2-1E40-B386-FF15BE2D5046}"/>
              </a:ext>
            </a:extLst>
          </p:cNvPr>
          <p:cNvSpPr/>
          <p:nvPr/>
        </p:nvSpPr>
        <p:spPr>
          <a:xfrm>
            <a:off x="7179575" y="6348567"/>
            <a:ext cx="47414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4"/>
              </a:rPr>
              <a:t>https://www.youtube.com/watch?v=kO5I0p3IuiQ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87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86BE877-8405-42B2-A8E4-BF4224E015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4916F3-5270-48BF-8D54-7990F611B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0178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4454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u="sng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WEDNESDAY</a:t>
            </a:r>
          </a:p>
        </p:txBody>
      </p:sp>
      <p:pic>
        <p:nvPicPr>
          <p:cNvPr id="4" name="Picture 3" descr="Racco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170" y="640080"/>
            <a:ext cx="4956064" cy="5578816"/>
          </a:xfrm>
          <a:prstGeom prst="rect">
            <a:avLst/>
          </a:prstGeom>
          <a:noFill/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49244C8-BD6D-4309-8235-706CBF26EF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06857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58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 u="sng" spc="200" dirty="0">
                <a:solidFill>
                  <a:srgbClr val="FFFFFF"/>
                </a:solidFill>
              </a:rPr>
              <a:t>MONDAY</a:t>
            </a:r>
          </a:p>
        </p:txBody>
      </p:sp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85C135CA-A262-B548-8C7F-5CEED635D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57200" y="1212959"/>
            <a:ext cx="4042602" cy="28197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24576" y="710241"/>
            <a:ext cx="697491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smtClean="0">
                <a:latin typeface="Candara" panose="020E0502030303020204" pitchFamily="34" charset="0"/>
              </a:rPr>
              <a:t>Wednesday’s Task List</a:t>
            </a:r>
          </a:p>
          <a:p>
            <a:pPr algn="ctr"/>
            <a:r>
              <a:rPr lang="en-GB" sz="2400" b="1" dirty="0" smtClean="0">
                <a:latin typeface="Candara" panose="020E0502030303020204" pitchFamily="34" charset="0"/>
              </a:rPr>
              <a:t>Write up a bit of a diary – you could include answers to the following questions:</a:t>
            </a:r>
          </a:p>
          <a:p>
            <a:pPr algn="ctr"/>
            <a:endParaRPr lang="en-GB" sz="2400" b="1" dirty="0">
              <a:latin typeface="Candara" panose="020E0502030303020204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smtClean="0">
                <a:latin typeface="Candara" panose="020E0502030303020204" pitchFamily="34" charset="0"/>
              </a:rPr>
              <a:t>How are you keeping in touch with your family and friends? (remember technology might look different in the future!)</a:t>
            </a:r>
          </a:p>
          <a:p>
            <a:pPr marL="457200" indent="-457200">
              <a:buAutoNum type="arabicPeriod"/>
            </a:pPr>
            <a:r>
              <a:rPr lang="en-GB" sz="2400" dirty="0" smtClean="0">
                <a:latin typeface="Candara" panose="020E0502030303020204" pitchFamily="34" charset="0"/>
              </a:rPr>
              <a:t>Have things changed in your local area? How?</a:t>
            </a:r>
          </a:p>
          <a:p>
            <a:pPr marL="457200" indent="-457200">
              <a:buAutoNum type="arabicPeriod"/>
            </a:pPr>
            <a:r>
              <a:rPr lang="en-GB" sz="2400" dirty="0" smtClean="0">
                <a:latin typeface="Candara" panose="020E0502030303020204" pitchFamily="34" charset="0"/>
              </a:rPr>
              <a:t>How are people helping others at this time? How are people helping people they don’t even know?</a:t>
            </a:r>
          </a:p>
          <a:p>
            <a:pPr marL="457200" indent="-457200">
              <a:buAutoNum type="arabicPeriod"/>
            </a:pPr>
            <a:endParaRPr lang="en-GB" sz="2400" dirty="0">
              <a:latin typeface="Candara" panose="020E0502030303020204" pitchFamily="34" charset="0"/>
            </a:endParaRPr>
          </a:p>
          <a:p>
            <a:pPr algn="ctr"/>
            <a:r>
              <a:rPr lang="en-GB" sz="2400" b="1" dirty="0" smtClean="0">
                <a:latin typeface="Candara" panose="020E0502030303020204" pitchFamily="34" charset="0"/>
              </a:rPr>
              <a:t>Challenge: Write a letter to yourself in the future </a:t>
            </a:r>
            <a:r>
              <a:rPr lang="en-GB" sz="2400" b="1" u="sng" dirty="0" smtClean="0">
                <a:solidFill>
                  <a:srgbClr val="FF0000"/>
                </a:solidFill>
                <a:latin typeface="Candara" panose="020E0502030303020204" pitchFamily="34" charset="0"/>
              </a:rPr>
              <a:t>or</a:t>
            </a:r>
            <a:r>
              <a:rPr lang="en-GB" sz="2400" b="1" dirty="0" smtClean="0">
                <a:latin typeface="Candara" panose="020E0502030303020204" pitchFamily="34" charset="0"/>
              </a:rPr>
              <a:t> interview a family member and write a newspaper article about lockdown (example interview questions on the next slide).</a:t>
            </a:r>
          </a:p>
          <a:p>
            <a:pPr marL="457200" indent="-457200">
              <a:buAutoNum type="arabicPeriod"/>
            </a:pPr>
            <a:endParaRPr lang="en-GB" sz="2400" dirty="0" smtClean="0">
              <a:latin typeface="Candara" panose="020E0502030303020204" pitchFamily="34" charset="0"/>
            </a:endParaRPr>
          </a:p>
        </p:txBody>
      </p:sp>
      <p:pic>
        <p:nvPicPr>
          <p:cNvPr id="14" name="Picture 13" descr="Raccoo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4683" y="4245429"/>
            <a:ext cx="2062342" cy="2466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429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 u="sng" spc="200" dirty="0">
                <a:solidFill>
                  <a:srgbClr val="FFFFFF"/>
                </a:solidFill>
              </a:rPr>
              <a:t>MONDAY</a:t>
            </a:r>
          </a:p>
        </p:txBody>
      </p:sp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85C135CA-A262-B548-8C7F-5CEED635D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57200" y="1212959"/>
            <a:ext cx="4042602" cy="28197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24576" y="1323672"/>
            <a:ext cx="69749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smtClean="0">
                <a:latin typeface="Candara" panose="020E0502030303020204" pitchFamily="34" charset="0"/>
              </a:rPr>
              <a:t>Interview a family member or friend</a:t>
            </a:r>
          </a:p>
          <a:p>
            <a:pPr algn="ctr"/>
            <a:endParaRPr lang="en-GB" sz="2400" b="1" u="sng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ndara" panose="020E0502030303020204" pitchFamily="34" charset="0"/>
              </a:rPr>
              <a:t>How are you feeling?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ndara" panose="020E0502030303020204" pitchFamily="34" charset="0"/>
              </a:rPr>
              <a:t>How many days have you been at home?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ndara" panose="020E0502030303020204" pitchFamily="34" charset="0"/>
              </a:rPr>
              <a:t>How is home schooling going?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ndara" panose="020E0502030303020204" pitchFamily="34" charset="0"/>
              </a:rPr>
              <a:t>What has been the biggest change so far?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ndara" panose="020E0502030303020204" pitchFamily="34" charset="0"/>
              </a:rPr>
              <a:t>What are you excited to do once this is over?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ndara" panose="020E0502030303020204" pitchFamily="34" charset="0"/>
              </a:rPr>
              <a:t>What are you enjoying the most at home?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ndara" panose="020E0502030303020204" pitchFamily="34" charset="0"/>
              </a:rPr>
              <a:t>What are you grateful for?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ndara" panose="020E0502030303020204" pitchFamily="34" charset="0"/>
              </a:rPr>
              <a:t>Will you do anything differently once this is over?</a:t>
            </a:r>
          </a:p>
          <a:p>
            <a:pPr marL="457200" indent="-457200">
              <a:buAutoNum type="arabicPeriod"/>
            </a:pPr>
            <a:endParaRPr lang="en-GB" sz="2400" dirty="0" smtClean="0">
              <a:latin typeface="Candara" panose="020E0502030303020204" pitchFamily="34" charset="0"/>
            </a:endParaRPr>
          </a:p>
        </p:txBody>
      </p:sp>
      <p:pic>
        <p:nvPicPr>
          <p:cNvPr id="14" name="Picture 13" descr="Raccoo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4683" y="4245429"/>
            <a:ext cx="2062342" cy="2466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331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35683"/>
            <a:ext cx="9720072" cy="1499616"/>
          </a:xfrm>
        </p:spPr>
        <p:txBody>
          <a:bodyPr>
            <a:normAutofit/>
          </a:bodyPr>
          <a:lstStyle/>
          <a:p>
            <a:r>
              <a:rPr lang="en-GB" sz="6600" b="1" u="sng" dirty="0">
                <a:solidFill>
                  <a:srgbClr val="7030A0"/>
                </a:solidFill>
              </a:rPr>
              <a:t>Maths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1" y="4271985"/>
            <a:ext cx="3722913" cy="2181066"/>
          </a:xfrm>
        </p:spPr>
        <p:txBody>
          <a:bodyPr>
            <a:normAutofit/>
          </a:bodyPr>
          <a:lstStyle/>
          <a:p>
            <a:r>
              <a:rPr lang="en-GB" b="1" u="sng" dirty="0"/>
              <a:t>Abacus game:</a:t>
            </a:r>
          </a:p>
          <a:p>
            <a:endParaRPr lang="en-GB" b="1" u="sng" dirty="0"/>
          </a:p>
          <a:p>
            <a:r>
              <a:rPr lang="en-GB" dirty="0"/>
              <a:t>(Abacus game: </a:t>
            </a:r>
            <a:r>
              <a:rPr lang="en-GB" dirty="0" smtClean="0"/>
              <a:t>PSI 6.14 Stunning Squares)</a:t>
            </a:r>
            <a:endParaRPr lang="en-GB" b="1" u="sng" dirty="0"/>
          </a:p>
        </p:txBody>
      </p:sp>
      <p:pic>
        <p:nvPicPr>
          <p:cNvPr id="6" name="Picture 5" descr="Racco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16" y="2429680"/>
            <a:ext cx="1528353" cy="1484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562" t="22594" r="17187" b="5862"/>
          <a:stretch/>
        </p:blipFill>
        <p:spPr>
          <a:xfrm>
            <a:off x="3360227" y="940526"/>
            <a:ext cx="8778241" cy="532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4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94BFA4-DDDE-814B-8FFA-44FEFCEEAB9F}"/>
              </a:ext>
            </a:extLst>
          </p:cNvPr>
          <p:cNvSpPr/>
          <p:nvPr/>
        </p:nvSpPr>
        <p:spPr>
          <a:xfrm>
            <a:off x="1828799" y="795067"/>
            <a:ext cx="10092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/>
              <a:t>What are the benefits of bringing mindfulness and meditation practice into a classroom setting?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C06BC-9243-EF41-B8D9-4DF8DC119B04}"/>
              </a:ext>
            </a:extLst>
          </p:cNvPr>
          <p:cNvSpPr txBox="1"/>
          <p:nvPr/>
        </p:nvSpPr>
        <p:spPr>
          <a:xfrm>
            <a:off x="152400" y="3164681"/>
            <a:ext cx="72305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Discussion Questions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What do you know about mindfulness and meditation as a healthful and beneficial practice?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How can mindfulness benefit us in terms of self-awareness?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How can it improve fundamental areas of our lives such as relationships and how we communicate?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How do you respond to the claims that some people make about meditation and mindfulness being a “fad” or “new-age nonsense?”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Why do you think it is that some educators have felt a need to bring an initiative based on mindfulness into their classrooms?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Have you or your students ever used meditation in the classroom before? Is it something you would be interested in doing? 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A3B6D9-785A-344B-9DD3-460CA42A040D}"/>
              </a:ext>
            </a:extLst>
          </p:cNvPr>
          <p:cNvSpPr txBox="1"/>
          <p:nvPr/>
        </p:nvSpPr>
        <p:spPr>
          <a:xfrm>
            <a:off x="1507067" y="186267"/>
            <a:ext cx="8652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INQUIRY BASED LEARNING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D0C86C-2591-7B47-B031-7AE5F3C32F31}"/>
              </a:ext>
            </a:extLst>
          </p:cNvPr>
          <p:cNvSpPr txBox="1"/>
          <p:nvPr/>
        </p:nvSpPr>
        <p:spPr>
          <a:xfrm>
            <a:off x="7975600" y="3164681"/>
            <a:ext cx="39454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Resources</a:t>
            </a:r>
            <a:endParaRPr lang="en-GB" dirty="0"/>
          </a:p>
          <a:p>
            <a:r>
              <a:rPr lang="en-GB" u="sng" dirty="0">
                <a:hlinkClick r:id="rId2"/>
              </a:rPr>
              <a:t>What is mindfulness?</a:t>
            </a:r>
            <a:endParaRPr lang="en-GB" dirty="0"/>
          </a:p>
          <a:p>
            <a:r>
              <a:rPr lang="en-GB" u="sng" dirty="0">
                <a:hlinkClick r:id="rId3"/>
              </a:rPr>
              <a:t>MindUP</a:t>
            </a:r>
            <a:endParaRPr lang="en-GB" dirty="0"/>
          </a:p>
          <a:p>
            <a:r>
              <a:rPr lang="en-GB" u="sng" dirty="0">
                <a:hlinkClick r:id="rId4"/>
              </a:rPr>
              <a:t>Mindful Schools</a:t>
            </a:r>
            <a:endParaRPr lang="en-GB" dirty="0"/>
          </a:p>
          <a:p>
            <a:r>
              <a:rPr lang="en-GB" u="sng" dirty="0">
                <a:hlinkClick r:id="rId5"/>
              </a:rPr>
              <a:t>Mindfulteachers.org</a:t>
            </a:r>
            <a:endParaRPr lang="en-GB" dirty="0"/>
          </a:p>
          <a:p>
            <a:r>
              <a:rPr lang="en-GB" u="sng" dirty="0">
                <a:hlinkClick r:id="rId6"/>
              </a:rPr>
              <a:t>Upworthy: This school replaced detention with meditation. The results are stunning.</a:t>
            </a:r>
            <a:endParaRPr lang="en-GB" dirty="0"/>
          </a:p>
          <a:p>
            <a:r>
              <a:rPr lang="en-GB" u="sng" dirty="0">
                <a:hlinkClick r:id="rId7"/>
              </a:rPr>
              <a:t>Integrating Mindfulness in Your Classroom Curriculum</a:t>
            </a:r>
            <a:endParaRPr lang="en-GB" dirty="0"/>
          </a:p>
          <a:p>
            <a:endParaRPr lang="en-US" dirty="0"/>
          </a:p>
        </p:txBody>
      </p:sp>
      <p:pic>
        <p:nvPicPr>
          <p:cNvPr id="8" name="Picture 7" descr="A picture containing device, food, glass&#10;&#10;Description automatically generated">
            <a:extLst>
              <a:ext uri="{FF2B5EF4-FFF2-40B4-BE49-F238E27FC236}">
                <a16:creationId xmlns:a16="http://schemas.microsoft.com/office/drawing/2014/main" id="{0C275459-ACA3-624A-81D7-848C0C3B9D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270934" y="1164399"/>
            <a:ext cx="2540000" cy="1955800"/>
          </a:xfrm>
          <a:prstGeom prst="rect">
            <a:avLst/>
          </a:prstGeom>
        </p:spPr>
      </p:pic>
      <p:pic>
        <p:nvPicPr>
          <p:cNvPr id="14" name="Picture 13" descr="A sunset over a body of water&#10;&#10;Description automatically generated">
            <a:extLst>
              <a:ext uri="{FF2B5EF4-FFF2-40B4-BE49-F238E27FC236}">
                <a16:creationId xmlns:a16="http://schemas.microsoft.com/office/drawing/2014/main" id="{B698D54D-C2DC-0345-A2FA-72A40D41AB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4069975" y="1123992"/>
            <a:ext cx="3905625" cy="2040689"/>
          </a:xfrm>
          <a:prstGeom prst="rect">
            <a:avLst/>
          </a:prstGeom>
        </p:spPr>
      </p:pic>
      <p:pic>
        <p:nvPicPr>
          <p:cNvPr id="17" name="Picture 16" descr="A picture containing fruit, food&#10;&#10;Description automatically generated">
            <a:extLst>
              <a:ext uri="{FF2B5EF4-FFF2-40B4-BE49-F238E27FC236}">
                <a16:creationId xmlns:a16="http://schemas.microsoft.com/office/drawing/2014/main" id="{5A078C1D-C5AD-B243-BB25-7B1635A4E8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9557661" y="1144196"/>
            <a:ext cx="2040689" cy="204068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461CAC8-E2E2-1E40-B386-FF15BE2D5046}"/>
              </a:ext>
            </a:extLst>
          </p:cNvPr>
          <p:cNvSpPr/>
          <p:nvPr/>
        </p:nvSpPr>
        <p:spPr>
          <a:xfrm>
            <a:off x="7179575" y="6348567"/>
            <a:ext cx="47414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4"/>
              </a:rPr>
              <a:t>https://www.youtube.com/watch?v=kO5I0p3IuiQ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53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86BE877-8405-42B2-A8E4-BF4224E015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4916F3-5270-48BF-8D54-7990F611B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0178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4454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u="sng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THURSDAY</a:t>
            </a:r>
          </a:p>
        </p:txBody>
      </p:sp>
      <p:pic>
        <p:nvPicPr>
          <p:cNvPr id="4" name="Picture 3" descr="Racco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170" y="640080"/>
            <a:ext cx="4956064" cy="5578816"/>
          </a:xfrm>
          <a:prstGeom prst="rect">
            <a:avLst/>
          </a:prstGeom>
          <a:noFill/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49244C8-BD6D-4309-8235-706CBF26EF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06857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72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896421" cy="4023360"/>
          </a:xfrm>
        </p:spPr>
        <p:txBody>
          <a:bodyPr/>
          <a:lstStyle/>
          <a:p>
            <a:pPr algn="ctr"/>
            <a:r>
              <a:rPr lang="en-GB" sz="2800" b="1" u="sng" dirty="0">
                <a:solidFill>
                  <a:srgbClr val="00B050"/>
                </a:solidFill>
              </a:rPr>
              <a:t>See the next slide and complete the spelling exercise.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If you wish! Use coloured pencils/pens/paints/straws/anything you can find to spell the words in this key concept!</a:t>
            </a:r>
          </a:p>
          <a:p>
            <a:pPr algn="ctr"/>
            <a:r>
              <a:rPr lang="en-GB" sz="2800" b="1" u="sng" dirty="0">
                <a:solidFill>
                  <a:srgbClr val="FF0000"/>
                </a:solidFill>
              </a:rPr>
              <a:t>Use a dictionary to help you!!</a:t>
            </a:r>
          </a:p>
          <a:p>
            <a:pPr algn="ctr"/>
            <a:r>
              <a:rPr lang="en-GB" b="1" dirty="0"/>
              <a:t>“Did I get them right?” </a:t>
            </a:r>
            <a:r>
              <a:rPr lang="en-GB" dirty="0"/>
              <a:t>Answers are at the end of the </a:t>
            </a:r>
            <a:r>
              <a:rPr lang="en-GB" dirty="0" err="1"/>
              <a:t>Powerpoint</a:t>
            </a:r>
            <a:r>
              <a:rPr lang="en-GB" dirty="0"/>
              <a:t> – </a:t>
            </a:r>
            <a:r>
              <a:rPr lang="en-GB" b="1" dirty="0"/>
              <a:t>no peeking</a:t>
            </a:r>
            <a:r>
              <a:rPr lang="en-GB" dirty="0"/>
              <a:t>!</a:t>
            </a:r>
          </a:p>
          <a:p>
            <a:pPr algn="ctr"/>
            <a:endParaRPr lang="en-GB" dirty="0"/>
          </a:p>
          <a:p>
            <a:pPr algn="ctr"/>
            <a:r>
              <a:rPr lang="en-GB" sz="3600" b="1" u="sng" dirty="0" err="1"/>
              <a:t>Pob</a:t>
            </a:r>
            <a:r>
              <a:rPr lang="en-GB" sz="3600" b="1" u="sng" dirty="0"/>
              <a:t> </a:t>
            </a:r>
            <a:r>
              <a:rPr lang="en-GB" sz="3600" b="1" u="sng" dirty="0" err="1"/>
              <a:t>lwc</a:t>
            </a:r>
            <a:r>
              <a:rPr lang="en-GB" sz="3600" b="1" u="sng" dirty="0"/>
              <a:t>!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u="sng" dirty="0"/>
              <a:t>Literacy: Spelling </a:t>
            </a:r>
            <a:r>
              <a:rPr lang="en-GB" sz="4000" b="1" u="sng" dirty="0">
                <a:sym typeface="Wingdings" panose="05000000000000000000" pitchFamily="2" charset="2"/>
              </a:rPr>
              <a:t> ‘Shun’ words.</a:t>
            </a:r>
            <a:endParaRPr lang="en-GB" sz="40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813" y="4937760"/>
            <a:ext cx="1549429" cy="1815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9"/>
          <a:stretch/>
        </p:blipFill>
        <p:spPr>
          <a:xfrm>
            <a:off x="431074" y="5068388"/>
            <a:ext cx="4418566" cy="168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7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cco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68" y="5264331"/>
            <a:ext cx="1210492" cy="1467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D69FD8E-3BBB-5E47-8889-9180DC639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25400"/>
            <a:ext cx="5092861" cy="6858000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F89F36A-138E-C64A-A1A8-4A485A565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5810068" y="25400"/>
            <a:ext cx="50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1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21" y="263870"/>
            <a:ext cx="9720072" cy="1499616"/>
          </a:xfrm>
        </p:spPr>
        <p:txBody>
          <a:bodyPr>
            <a:normAutofit/>
          </a:bodyPr>
          <a:lstStyle/>
          <a:p>
            <a:r>
              <a:rPr lang="en-GB" sz="8000" dirty="0">
                <a:solidFill>
                  <a:srgbClr val="FF0000"/>
                </a:solidFill>
              </a:rPr>
              <a:t>H</a:t>
            </a:r>
            <a:r>
              <a:rPr lang="en-GB" sz="8000" dirty="0">
                <a:solidFill>
                  <a:srgbClr val="FFC000"/>
                </a:solidFill>
              </a:rPr>
              <a:t>i </a:t>
            </a:r>
            <a:r>
              <a:rPr lang="en-GB" sz="8000" dirty="0">
                <a:solidFill>
                  <a:srgbClr val="EB158F"/>
                </a:solidFill>
              </a:rPr>
              <a:t>a</a:t>
            </a:r>
            <a:r>
              <a:rPr lang="en-GB" sz="8000" dirty="0">
                <a:solidFill>
                  <a:srgbClr val="0070C0"/>
                </a:solidFill>
              </a:rPr>
              <a:t>l</a:t>
            </a:r>
            <a:r>
              <a:rPr lang="en-GB" sz="8000" dirty="0">
                <a:solidFill>
                  <a:srgbClr val="92D050"/>
                </a:solidFill>
              </a:rPr>
              <a:t>l</a:t>
            </a:r>
            <a:r>
              <a:rPr lang="en-GB" sz="8000" dirty="0">
                <a:solidFill>
                  <a:srgbClr val="7030A0"/>
                </a:solidFill>
              </a:rPr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047" y="1371600"/>
            <a:ext cx="12043953" cy="5486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Hi everyone, hope you had a good week last week!</a:t>
            </a:r>
          </a:p>
          <a:p>
            <a:pPr marL="0" indent="0">
              <a:buNone/>
            </a:pPr>
            <a:r>
              <a:rPr lang="en-GB" dirty="0"/>
              <a:t>We have heard from lots of you which has been lovely – keep up the good work. This </a:t>
            </a:r>
            <a:r>
              <a:rPr lang="en-GB" dirty="0" err="1"/>
              <a:t>Powerpoint</a:t>
            </a:r>
            <a:r>
              <a:rPr lang="en-GB" dirty="0"/>
              <a:t> is the same layout as last week with literacy, maths, inquiry and active. As there was last week there is an option of ‘</a:t>
            </a:r>
            <a:r>
              <a:rPr lang="en-GB" b="1" dirty="0"/>
              <a:t>Hot chilli Maths’ </a:t>
            </a:r>
            <a:r>
              <a:rPr lang="en-GB" dirty="0"/>
              <a:t>in your shared files on </a:t>
            </a:r>
            <a:r>
              <a:rPr lang="en-GB" dirty="0" err="1"/>
              <a:t>Hwb</a:t>
            </a:r>
            <a:r>
              <a:rPr lang="en-GB" dirty="0"/>
              <a:t>. You will also be allocated a reading book on </a:t>
            </a:r>
            <a:r>
              <a:rPr lang="en-GB" b="1" dirty="0"/>
              <a:t>Abacus Active Learn</a:t>
            </a:r>
            <a:r>
              <a:rPr lang="en-GB" dirty="0"/>
              <a:t>, this will be updated weekly. The books can be found in ‘</a:t>
            </a:r>
            <a:r>
              <a:rPr lang="en-GB" b="1" dirty="0"/>
              <a:t>My Stuff</a:t>
            </a:r>
            <a:r>
              <a:rPr lang="en-GB" dirty="0"/>
              <a:t>’ under ‘</a:t>
            </a:r>
            <a:r>
              <a:rPr lang="en-GB" b="1" dirty="0"/>
              <a:t>Independent</a:t>
            </a:r>
            <a:r>
              <a:rPr lang="en-GB" dirty="0"/>
              <a:t>’. I have also uploaded a spelling game for you as well on abacus. Again this will be found in ‘</a:t>
            </a:r>
            <a:r>
              <a:rPr lang="en-GB" b="1" dirty="0"/>
              <a:t>My Stuff</a:t>
            </a:r>
            <a:r>
              <a:rPr lang="en-GB" dirty="0"/>
              <a:t>’.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Please can you have a look at your </a:t>
            </a:r>
            <a:r>
              <a:rPr lang="en-GB" dirty="0" err="1">
                <a:solidFill>
                  <a:srgbClr val="FF0000"/>
                </a:solidFill>
              </a:rPr>
              <a:t>Hwb</a:t>
            </a:r>
            <a:r>
              <a:rPr lang="en-GB" dirty="0">
                <a:solidFill>
                  <a:srgbClr val="FF0000"/>
                </a:solidFill>
              </a:rPr>
              <a:t> files, some of you have created lots and lots of files that need to be opened before I can access what you have been doing. Please delete these as it does add considerably to the time taken to look in your files – </a:t>
            </a:r>
            <a:r>
              <a:rPr lang="en-GB" dirty="0" err="1">
                <a:solidFill>
                  <a:srgbClr val="FF0000"/>
                </a:solidFill>
              </a:rPr>
              <a:t>diolch</a:t>
            </a:r>
            <a:r>
              <a:rPr lang="en-GB" dirty="0">
                <a:solidFill>
                  <a:srgbClr val="FF0000"/>
                </a:solidFill>
              </a:rPr>
              <a:t>! If I haven’t commented on your work yet  I will try my best to do so. </a:t>
            </a:r>
          </a:p>
          <a:p>
            <a:r>
              <a:rPr lang="en-GB" dirty="0"/>
              <a:t>We have included answers where we can but it wasn’t possible to include them for every activity. Discuss anything you are not sure about with your parents/siblings and of course ping us an email if you need any help finding anything (bygates@hwbcymru.net;price039@hwbcymru.net).</a:t>
            </a:r>
          </a:p>
          <a:p>
            <a:r>
              <a:rPr lang="en-GB" dirty="0"/>
              <a:t>We will dip into your </a:t>
            </a:r>
            <a:r>
              <a:rPr lang="en-GB" dirty="0" err="1"/>
              <a:t>Hwb</a:t>
            </a:r>
            <a:r>
              <a:rPr lang="en-GB" dirty="0"/>
              <a:t> files as often as we can. Could you help us out by creating a ‘Home Learning’ folder so we can find your work (if you are completing it through </a:t>
            </a:r>
            <a:r>
              <a:rPr lang="en-GB" dirty="0" err="1"/>
              <a:t>Hwb</a:t>
            </a:r>
            <a:r>
              <a:rPr lang="en-GB" dirty="0"/>
              <a:t>). Some of you may choose to do it in your purple home learning book by hand – that’s fine too! </a:t>
            </a:r>
            <a:r>
              <a:rPr lang="en-GB" b="1" u="sng" dirty="0"/>
              <a:t>Do not complete anything on this </a:t>
            </a:r>
            <a:r>
              <a:rPr lang="en-GB" b="1" u="sng" dirty="0" err="1"/>
              <a:t>Powerpoint</a:t>
            </a:r>
            <a:r>
              <a:rPr lang="en-GB" b="1" u="sng" dirty="0"/>
              <a:t> – please create a separate document on J2e.</a:t>
            </a:r>
            <a:endParaRPr lang="en-GB" dirty="0"/>
          </a:p>
          <a:p>
            <a:pPr algn="ctr"/>
            <a:r>
              <a:rPr lang="en-GB" dirty="0"/>
              <a:t>We look forward to hearing from you!</a:t>
            </a:r>
          </a:p>
          <a:p>
            <a:pPr marL="0" indent="0">
              <a:buNone/>
            </a:pPr>
            <a:endParaRPr lang="en-GB" dirty="0"/>
          </a:p>
          <a:p>
            <a:pPr algn="ctr"/>
            <a:r>
              <a:rPr lang="en-GB" dirty="0"/>
              <a:t>Miss Bygate &amp; Mr Price  </a:t>
            </a:r>
            <a:r>
              <a:rPr lang="en-GB" dirty="0">
                <a:sym typeface="Wingdings" panose="05000000000000000000" pitchFamily="2" charset="2"/>
              </a:rPr>
              <a:t>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64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016" y="1478"/>
            <a:ext cx="9720072" cy="1499616"/>
          </a:xfrm>
        </p:spPr>
        <p:txBody>
          <a:bodyPr>
            <a:normAutofit/>
          </a:bodyPr>
          <a:lstStyle/>
          <a:p>
            <a:r>
              <a:rPr lang="en-GB" sz="6600" b="1" u="sng" dirty="0">
                <a:solidFill>
                  <a:srgbClr val="7030A0"/>
                </a:solidFill>
              </a:rPr>
              <a:t>Maths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2" y="4271985"/>
            <a:ext cx="3984170" cy="2259444"/>
          </a:xfrm>
        </p:spPr>
        <p:txBody>
          <a:bodyPr>
            <a:normAutofit/>
          </a:bodyPr>
          <a:lstStyle/>
          <a:p>
            <a:r>
              <a:rPr lang="en-GB" b="1" u="sng" dirty="0"/>
              <a:t>Abacus game:</a:t>
            </a:r>
          </a:p>
          <a:p>
            <a:endParaRPr lang="en-GB" b="1" u="sng" dirty="0"/>
          </a:p>
          <a:p>
            <a:r>
              <a:rPr lang="en-GB" dirty="0"/>
              <a:t>(Abacus game: </a:t>
            </a:r>
            <a:r>
              <a:rPr lang="en-GB" dirty="0" smtClean="0"/>
              <a:t>Diamond demolitions a/b/c)</a:t>
            </a:r>
            <a:endParaRPr lang="en-GB" b="1" u="sng" dirty="0"/>
          </a:p>
        </p:txBody>
      </p:sp>
      <p:pic>
        <p:nvPicPr>
          <p:cNvPr id="6" name="Picture 5" descr="Racco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16" y="2429680"/>
            <a:ext cx="1528353" cy="1484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096" t="15090" r="17232" b="13418"/>
          <a:stretch/>
        </p:blipFill>
        <p:spPr>
          <a:xfrm>
            <a:off x="3200400" y="548639"/>
            <a:ext cx="8991600" cy="598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5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94BFA4-DDDE-814B-8FFA-44FEFCEEAB9F}"/>
              </a:ext>
            </a:extLst>
          </p:cNvPr>
          <p:cNvSpPr/>
          <p:nvPr/>
        </p:nvSpPr>
        <p:spPr>
          <a:xfrm>
            <a:off x="1828799" y="795067"/>
            <a:ext cx="10092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/>
              <a:t>What are the benefits of bringing mindfulness and meditation practice into a classroom setting?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C06BC-9243-EF41-B8D9-4DF8DC119B04}"/>
              </a:ext>
            </a:extLst>
          </p:cNvPr>
          <p:cNvSpPr txBox="1"/>
          <p:nvPr/>
        </p:nvSpPr>
        <p:spPr>
          <a:xfrm>
            <a:off x="152400" y="3164681"/>
            <a:ext cx="72305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Discussion Questions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What do you know about mindfulness and meditation as a healthful and beneficial practice?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How can mindfulness benefit us in terms of self-awareness?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How can it improve fundamental areas of our lives such as relationships and how we communicate?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How do you respond to the claims that some people make about meditation and mindfulness being a “fad” or “new-age nonsense?”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Why do you think it is that some educators have felt a need to bring an initiative based on mindfulness into their classrooms?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Have you or your students ever used meditation in the classroom before? Is it something you would be interested in doing? 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A3B6D9-785A-344B-9DD3-460CA42A040D}"/>
              </a:ext>
            </a:extLst>
          </p:cNvPr>
          <p:cNvSpPr txBox="1"/>
          <p:nvPr/>
        </p:nvSpPr>
        <p:spPr>
          <a:xfrm>
            <a:off x="1507067" y="186267"/>
            <a:ext cx="8652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INQUIRY BASED LEARNING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D0C86C-2591-7B47-B031-7AE5F3C32F31}"/>
              </a:ext>
            </a:extLst>
          </p:cNvPr>
          <p:cNvSpPr txBox="1"/>
          <p:nvPr/>
        </p:nvSpPr>
        <p:spPr>
          <a:xfrm>
            <a:off x="7975600" y="3164681"/>
            <a:ext cx="39454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Resources</a:t>
            </a:r>
            <a:endParaRPr lang="en-GB" dirty="0"/>
          </a:p>
          <a:p>
            <a:r>
              <a:rPr lang="en-GB" u="sng" dirty="0">
                <a:hlinkClick r:id="rId2"/>
              </a:rPr>
              <a:t>What is mindfulness?</a:t>
            </a:r>
            <a:endParaRPr lang="en-GB" dirty="0"/>
          </a:p>
          <a:p>
            <a:r>
              <a:rPr lang="en-GB" u="sng" dirty="0">
                <a:hlinkClick r:id="rId3"/>
              </a:rPr>
              <a:t>MindUP</a:t>
            </a:r>
            <a:endParaRPr lang="en-GB" dirty="0"/>
          </a:p>
          <a:p>
            <a:r>
              <a:rPr lang="en-GB" u="sng" dirty="0">
                <a:hlinkClick r:id="rId4"/>
              </a:rPr>
              <a:t>Mindful Schools</a:t>
            </a:r>
            <a:endParaRPr lang="en-GB" dirty="0"/>
          </a:p>
          <a:p>
            <a:r>
              <a:rPr lang="en-GB" u="sng" dirty="0">
                <a:hlinkClick r:id="rId5"/>
              </a:rPr>
              <a:t>Mindfulteachers.org</a:t>
            </a:r>
            <a:endParaRPr lang="en-GB" dirty="0"/>
          </a:p>
          <a:p>
            <a:r>
              <a:rPr lang="en-GB" u="sng" dirty="0">
                <a:hlinkClick r:id="rId6"/>
              </a:rPr>
              <a:t>Upworthy: This school replaced detention with meditation. The results are stunning.</a:t>
            </a:r>
            <a:endParaRPr lang="en-GB" dirty="0"/>
          </a:p>
          <a:p>
            <a:r>
              <a:rPr lang="en-GB" u="sng" dirty="0">
                <a:hlinkClick r:id="rId7"/>
              </a:rPr>
              <a:t>Integrating Mindfulness in Your Classroom Curriculum</a:t>
            </a:r>
            <a:endParaRPr lang="en-GB" dirty="0"/>
          </a:p>
          <a:p>
            <a:endParaRPr lang="en-US" dirty="0"/>
          </a:p>
        </p:txBody>
      </p:sp>
      <p:pic>
        <p:nvPicPr>
          <p:cNvPr id="8" name="Picture 7" descr="A picture containing device, food, glass&#10;&#10;Description automatically generated">
            <a:extLst>
              <a:ext uri="{FF2B5EF4-FFF2-40B4-BE49-F238E27FC236}">
                <a16:creationId xmlns:a16="http://schemas.microsoft.com/office/drawing/2014/main" id="{0C275459-ACA3-624A-81D7-848C0C3B9D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270934" y="1164399"/>
            <a:ext cx="2540000" cy="1955800"/>
          </a:xfrm>
          <a:prstGeom prst="rect">
            <a:avLst/>
          </a:prstGeom>
        </p:spPr>
      </p:pic>
      <p:pic>
        <p:nvPicPr>
          <p:cNvPr id="14" name="Picture 13" descr="A sunset over a body of water&#10;&#10;Description automatically generated">
            <a:extLst>
              <a:ext uri="{FF2B5EF4-FFF2-40B4-BE49-F238E27FC236}">
                <a16:creationId xmlns:a16="http://schemas.microsoft.com/office/drawing/2014/main" id="{B698D54D-C2DC-0345-A2FA-72A40D41AB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4069975" y="1123992"/>
            <a:ext cx="3905625" cy="2040689"/>
          </a:xfrm>
          <a:prstGeom prst="rect">
            <a:avLst/>
          </a:prstGeom>
        </p:spPr>
      </p:pic>
      <p:pic>
        <p:nvPicPr>
          <p:cNvPr id="17" name="Picture 16" descr="A picture containing fruit, food&#10;&#10;Description automatically generated">
            <a:extLst>
              <a:ext uri="{FF2B5EF4-FFF2-40B4-BE49-F238E27FC236}">
                <a16:creationId xmlns:a16="http://schemas.microsoft.com/office/drawing/2014/main" id="{5A078C1D-C5AD-B243-BB25-7B1635A4E8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9557661" y="1144196"/>
            <a:ext cx="2040689" cy="204068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461CAC8-E2E2-1E40-B386-FF15BE2D5046}"/>
              </a:ext>
            </a:extLst>
          </p:cNvPr>
          <p:cNvSpPr/>
          <p:nvPr/>
        </p:nvSpPr>
        <p:spPr>
          <a:xfrm>
            <a:off x="7179575" y="6348567"/>
            <a:ext cx="47414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4"/>
              </a:rPr>
              <a:t>https://www.youtube.com/watch?v=kO5I0p3IuiQ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3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699" y="2531582"/>
            <a:ext cx="9720072" cy="1499616"/>
          </a:xfrm>
        </p:spPr>
        <p:txBody>
          <a:bodyPr>
            <a:noAutofit/>
          </a:bodyPr>
          <a:lstStyle/>
          <a:p>
            <a:pPr algn="ctr"/>
            <a:r>
              <a:rPr lang="en-GB" sz="16600" b="1" u="sng" dirty="0"/>
              <a:t>FRID</a:t>
            </a:r>
            <a:r>
              <a:rPr lang="en-GB" sz="16600" b="1" u="sng" dirty="0">
                <a:solidFill>
                  <a:srgbClr val="FF0000"/>
                </a:solidFill>
              </a:rPr>
              <a:t>Y</a:t>
            </a:r>
            <a:r>
              <a:rPr lang="en-GB" sz="16600" b="1" u="sng" dirty="0">
                <a:solidFill>
                  <a:srgbClr val="FFC000"/>
                </a:solidFill>
              </a:rPr>
              <a:t>A</a:t>
            </a:r>
            <a:r>
              <a:rPr lang="en-GB" sz="16600" b="1" u="sng" dirty="0">
                <a:solidFill>
                  <a:srgbClr val="EB158F"/>
                </a:solidFill>
              </a:rPr>
              <a:t>Y</a:t>
            </a:r>
            <a:r>
              <a:rPr lang="en-GB" sz="16600" b="1" u="sng" dirty="0">
                <a:solidFill>
                  <a:srgbClr val="00B050"/>
                </a:solidFill>
              </a:rPr>
              <a:t>!</a:t>
            </a:r>
          </a:p>
        </p:txBody>
      </p:sp>
      <p:pic>
        <p:nvPicPr>
          <p:cNvPr id="4" name="Picture 3" descr="Racco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721" y="4833257"/>
            <a:ext cx="1685516" cy="194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654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C23416DF-B283-4D9F-A625-146552CA9E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Oval 5">
            <a:extLst>
              <a:ext uri="{FF2B5EF4-FFF2-40B4-BE49-F238E27FC236}">
                <a16:creationId xmlns:a16="http://schemas.microsoft.com/office/drawing/2014/main" id="{73834904-4D9B-41F7-8DA6-0709FD9F7E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00D1207-ECAF-48E9-8834-2CE4D21982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19A3FD3A-4B27-4028-BA57-0810F205BC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0461F8B-A17E-4AE4-92BC-BA2E49E1AB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661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81360"/>
            <a:ext cx="2584938" cy="34829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 b="1" u="sng" spc="200" dirty="0">
                <a:solidFill>
                  <a:srgbClr val="FFFFFF"/>
                </a:solidFill>
              </a:rPr>
              <a:t>Literacy: Reading </a:t>
            </a:r>
            <a:r>
              <a:rPr lang="en-US" sz="2400" b="1" u="sng" spc="200" dirty="0" smtClean="0">
                <a:solidFill>
                  <a:srgbClr val="FFFFFF"/>
                </a:solidFill>
              </a:rPr>
              <a:t>Comprehension</a:t>
            </a:r>
            <a:br>
              <a:rPr lang="en-US" sz="2400" b="1" u="sng" spc="200" dirty="0" smtClean="0">
                <a:solidFill>
                  <a:srgbClr val="FFFFFF"/>
                </a:solidFill>
              </a:rPr>
            </a:br>
            <a:r>
              <a:rPr lang="en-US" sz="4000" b="1" u="sng" spc="200" dirty="0" smtClean="0">
                <a:solidFill>
                  <a:srgbClr val="7030A0"/>
                </a:solidFill>
              </a:rPr>
              <a:t>Questions on next slide!</a:t>
            </a:r>
            <a:endParaRPr lang="en-US" sz="4000" b="1" u="sng" spc="200" dirty="0">
              <a:solidFill>
                <a:srgbClr val="7030A0"/>
              </a:solidFill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E450F13-FCAB-474F-93BB-7046901397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8749" y="3765314"/>
            <a:ext cx="2834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0E7859C-56C8-49DC-ABF5-6C538427CD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5130" y="1963779"/>
            <a:ext cx="0" cy="29260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9"/>
          <a:stretch/>
        </p:blipFill>
        <p:spPr>
          <a:xfrm>
            <a:off x="4734882" y="194270"/>
            <a:ext cx="6868776" cy="635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2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2" b="1524"/>
          <a:stretch/>
        </p:blipFill>
        <p:spPr>
          <a:xfrm>
            <a:off x="3564607" y="-16958"/>
            <a:ext cx="5344262" cy="677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6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35683"/>
            <a:ext cx="9720072" cy="1499616"/>
          </a:xfrm>
        </p:spPr>
        <p:txBody>
          <a:bodyPr>
            <a:normAutofit/>
          </a:bodyPr>
          <a:lstStyle/>
          <a:p>
            <a:r>
              <a:rPr lang="en-GB" sz="6600" b="1" u="sng" dirty="0">
                <a:solidFill>
                  <a:srgbClr val="7030A0"/>
                </a:solidFill>
              </a:rPr>
              <a:t>Maths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0016" y="1352462"/>
            <a:ext cx="96125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 smtClean="0"/>
              <a:t>See J2e shared files</a:t>
            </a:r>
            <a:r>
              <a:rPr lang="en-GB" sz="3200" b="1" u="sng" dirty="0"/>
              <a:t> </a:t>
            </a:r>
            <a:r>
              <a:rPr lang="en-GB" sz="3200" b="1" u="sng" dirty="0" smtClean="0"/>
              <a:t>– w/b 11</a:t>
            </a:r>
            <a:r>
              <a:rPr lang="en-GB" sz="3200" b="1" u="sng" baseline="30000" dirty="0" smtClean="0"/>
              <a:t>th</a:t>
            </a:r>
            <a:r>
              <a:rPr lang="en-GB" sz="3200" b="1" u="sng" dirty="0" smtClean="0"/>
              <a:t> May 2020</a:t>
            </a:r>
          </a:p>
          <a:p>
            <a:pPr algn="ctr"/>
            <a:r>
              <a:rPr lang="en-GB" sz="3200" b="1" u="sng" dirty="0" smtClean="0">
                <a:solidFill>
                  <a:srgbClr val="0070C0"/>
                </a:solidFill>
              </a:rPr>
              <a:t>Day Trips Maths</a:t>
            </a:r>
          </a:p>
          <a:p>
            <a:pPr algn="ctr"/>
            <a:endParaRPr lang="en-GB" sz="3200" b="1" u="sng" dirty="0">
              <a:solidFill>
                <a:srgbClr val="FF0000"/>
              </a:solidFill>
            </a:endParaRPr>
          </a:p>
          <a:p>
            <a:pPr algn="ctr"/>
            <a:r>
              <a:rPr lang="en-GB" sz="3200" b="1" u="sng" dirty="0" smtClean="0">
                <a:solidFill>
                  <a:srgbClr val="FF0000"/>
                </a:solidFill>
              </a:rPr>
              <a:t>Answers are on the final page or the document – try not to peep!</a:t>
            </a:r>
          </a:p>
        </p:txBody>
      </p:sp>
      <p:pic>
        <p:nvPicPr>
          <p:cNvPr id="6" name="Picture 5" descr="Racco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505" y="4349932"/>
            <a:ext cx="2219376" cy="2238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701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96C8BAF-68F3-4B78-B238-35DF5D8656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4CD6D0-5A87-4BA2-A13A-0E40511C3C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877EAC0-2063-444D-8EE9-72FED2E03B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155BF8-661A-4F4A-B4EC-923105C692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537076-EF48-4F72-9164-FD8260D550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9673CB-C48B-4D05-B6E4-B88CD5BAA0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6C31A20-B341-476E-8C04-A26C87E149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B2D0A3A1-7706-9F46-AFF8-21A8829C7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487333" y="1672893"/>
            <a:ext cx="3209544" cy="320954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EFC3492-86BD-4D75-B5B4-C2DBFE0BD1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72E5074-2516-4705-BFF1-F508394A0A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2259E4C-F24C-4180-AEC3-76255D535E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630CCC3-4980-4D42-AFF2-466C038FF3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8275887" y="2029955"/>
            <a:ext cx="3209544" cy="24954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A2787B1-97FF-C742-A5DB-87E94D31D81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47" y="2109047"/>
            <a:ext cx="2860040" cy="2860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650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94BFA4-DDDE-814B-8FFA-44FEFCEEAB9F}"/>
              </a:ext>
            </a:extLst>
          </p:cNvPr>
          <p:cNvSpPr/>
          <p:nvPr/>
        </p:nvSpPr>
        <p:spPr>
          <a:xfrm>
            <a:off x="1828799" y="795067"/>
            <a:ext cx="10092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/>
              <a:t>What are the benefits of bringing mindfulness and meditation practice into a classroom setting?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C06BC-9243-EF41-B8D9-4DF8DC119B04}"/>
              </a:ext>
            </a:extLst>
          </p:cNvPr>
          <p:cNvSpPr txBox="1"/>
          <p:nvPr/>
        </p:nvSpPr>
        <p:spPr>
          <a:xfrm>
            <a:off x="152400" y="3164681"/>
            <a:ext cx="72305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Discussion Questions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What do you know about mindfulness and meditation as a healthful and beneficial practice?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How can mindfulness benefit us in terms of self-awareness?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How can it improve fundamental areas of our lives such as relationships and how we communicate?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How do you respond to the claims that some people make about meditation and mindfulness being a “fad” or “new-age nonsense?”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Why do you think it is that some educators have felt a need to bring an initiative based on mindfulness into their classrooms?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Have you or your students ever used meditation in the classroom before? Is it something you would be interested in doing? 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A3B6D9-785A-344B-9DD3-460CA42A040D}"/>
              </a:ext>
            </a:extLst>
          </p:cNvPr>
          <p:cNvSpPr txBox="1"/>
          <p:nvPr/>
        </p:nvSpPr>
        <p:spPr>
          <a:xfrm>
            <a:off x="1507067" y="186267"/>
            <a:ext cx="8652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INQUIRY BASED LEARNING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D0C86C-2591-7B47-B031-7AE5F3C32F31}"/>
              </a:ext>
            </a:extLst>
          </p:cNvPr>
          <p:cNvSpPr txBox="1"/>
          <p:nvPr/>
        </p:nvSpPr>
        <p:spPr>
          <a:xfrm>
            <a:off x="7975600" y="3164681"/>
            <a:ext cx="39454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Resources</a:t>
            </a:r>
            <a:endParaRPr lang="en-GB" dirty="0"/>
          </a:p>
          <a:p>
            <a:r>
              <a:rPr lang="en-GB" u="sng" dirty="0">
                <a:hlinkClick r:id="rId2"/>
              </a:rPr>
              <a:t>What is mindfulness?</a:t>
            </a:r>
            <a:endParaRPr lang="en-GB" dirty="0"/>
          </a:p>
          <a:p>
            <a:r>
              <a:rPr lang="en-GB" u="sng" dirty="0">
                <a:hlinkClick r:id="rId3"/>
              </a:rPr>
              <a:t>MindUP</a:t>
            </a:r>
            <a:endParaRPr lang="en-GB" dirty="0"/>
          </a:p>
          <a:p>
            <a:r>
              <a:rPr lang="en-GB" u="sng" dirty="0">
                <a:hlinkClick r:id="rId4"/>
              </a:rPr>
              <a:t>Mindful Schools</a:t>
            </a:r>
            <a:endParaRPr lang="en-GB" dirty="0"/>
          </a:p>
          <a:p>
            <a:r>
              <a:rPr lang="en-GB" u="sng" dirty="0">
                <a:hlinkClick r:id="rId5"/>
              </a:rPr>
              <a:t>Mindfulteachers.org</a:t>
            </a:r>
            <a:endParaRPr lang="en-GB" dirty="0"/>
          </a:p>
          <a:p>
            <a:r>
              <a:rPr lang="en-GB" u="sng" dirty="0">
                <a:hlinkClick r:id="rId6"/>
              </a:rPr>
              <a:t>Upworthy: This school replaced detention with meditation. The results are stunning.</a:t>
            </a:r>
            <a:endParaRPr lang="en-GB" dirty="0"/>
          </a:p>
          <a:p>
            <a:r>
              <a:rPr lang="en-GB" u="sng" dirty="0">
                <a:hlinkClick r:id="rId7"/>
              </a:rPr>
              <a:t>Integrating Mindfulness in Your Classroom Curriculum</a:t>
            </a:r>
            <a:endParaRPr lang="en-GB" dirty="0"/>
          </a:p>
          <a:p>
            <a:endParaRPr lang="en-US" dirty="0"/>
          </a:p>
        </p:txBody>
      </p:sp>
      <p:pic>
        <p:nvPicPr>
          <p:cNvPr id="8" name="Picture 7" descr="A picture containing device, food, glass&#10;&#10;Description automatically generated">
            <a:extLst>
              <a:ext uri="{FF2B5EF4-FFF2-40B4-BE49-F238E27FC236}">
                <a16:creationId xmlns:a16="http://schemas.microsoft.com/office/drawing/2014/main" id="{0C275459-ACA3-624A-81D7-848C0C3B9D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270934" y="1164399"/>
            <a:ext cx="2540000" cy="1955800"/>
          </a:xfrm>
          <a:prstGeom prst="rect">
            <a:avLst/>
          </a:prstGeom>
        </p:spPr>
      </p:pic>
      <p:pic>
        <p:nvPicPr>
          <p:cNvPr id="14" name="Picture 13" descr="A sunset over a body of water&#10;&#10;Description automatically generated">
            <a:extLst>
              <a:ext uri="{FF2B5EF4-FFF2-40B4-BE49-F238E27FC236}">
                <a16:creationId xmlns:a16="http://schemas.microsoft.com/office/drawing/2014/main" id="{B698D54D-C2DC-0345-A2FA-72A40D41AB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4069975" y="1123992"/>
            <a:ext cx="3905625" cy="2040689"/>
          </a:xfrm>
          <a:prstGeom prst="rect">
            <a:avLst/>
          </a:prstGeom>
        </p:spPr>
      </p:pic>
      <p:pic>
        <p:nvPicPr>
          <p:cNvPr id="17" name="Picture 16" descr="A picture containing fruit, food&#10;&#10;Description automatically generated">
            <a:extLst>
              <a:ext uri="{FF2B5EF4-FFF2-40B4-BE49-F238E27FC236}">
                <a16:creationId xmlns:a16="http://schemas.microsoft.com/office/drawing/2014/main" id="{5A078C1D-C5AD-B243-BB25-7B1635A4E8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9557661" y="1144196"/>
            <a:ext cx="2040689" cy="204068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461CAC8-E2E2-1E40-B386-FF15BE2D5046}"/>
              </a:ext>
            </a:extLst>
          </p:cNvPr>
          <p:cNvSpPr/>
          <p:nvPr/>
        </p:nvSpPr>
        <p:spPr>
          <a:xfrm>
            <a:off x="7179575" y="6348567"/>
            <a:ext cx="47414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4"/>
              </a:rPr>
              <a:t>https://www.youtube.com/watch?v=kO5I0p3IuiQ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9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699" y="663593"/>
            <a:ext cx="9720072" cy="1499616"/>
          </a:xfrm>
        </p:spPr>
        <p:txBody>
          <a:bodyPr>
            <a:noAutofit/>
          </a:bodyPr>
          <a:lstStyle/>
          <a:p>
            <a:pPr algn="ctr"/>
            <a:r>
              <a:rPr lang="en-GB" sz="11500" b="1" u="sng" dirty="0">
                <a:solidFill>
                  <a:srgbClr val="FF0000"/>
                </a:solidFill>
              </a:rPr>
              <a:t>A</a:t>
            </a:r>
            <a:r>
              <a:rPr lang="en-GB" sz="11500" b="1" u="sng" dirty="0">
                <a:solidFill>
                  <a:srgbClr val="FFC000"/>
                </a:solidFill>
              </a:rPr>
              <a:t>N</a:t>
            </a:r>
            <a:r>
              <a:rPr lang="en-GB" sz="11500" b="1" u="sng" dirty="0">
                <a:solidFill>
                  <a:srgbClr val="F5059F"/>
                </a:solidFill>
              </a:rPr>
              <a:t>S</a:t>
            </a:r>
            <a:r>
              <a:rPr lang="en-GB" sz="11500" b="1" u="sng" dirty="0">
                <a:solidFill>
                  <a:srgbClr val="92D050"/>
                </a:solidFill>
              </a:rPr>
              <a:t>W</a:t>
            </a:r>
            <a:r>
              <a:rPr lang="en-GB" sz="11500" b="1" u="sng" dirty="0">
                <a:solidFill>
                  <a:srgbClr val="F8820C"/>
                </a:solidFill>
              </a:rPr>
              <a:t>E</a:t>
            </a:r>
            <a:r>
              <a:rPr lang="en-GB" sz="11500" b="1" u="sng" dirty="0">
                <a:solidFill>
                  <a:srgbClr val="7030A0"/>
                </a:solidFill>
              </a:rPr>
              <a:t>R</a:t>
            </a:r>
            <a:r>
              <a:rPr lang="en-GB" sz="11500" b="1" u="sng" dirty="0">
                <a:solidFill>
                  <a:srgbClr val="00B0F0"/>
                </a:solidFill>
              </a:rPr>
              <a:t>S</a:t>
            </a:r>
          </a:p>
        </p:txBody>
      </p:sp>
      <p:pic>
        <p:nvPicPr>
          <p:cNvPr id="4" name="Picture 3" descr="Racco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827" y="4350543"/>
            <a:ext cx="2121410" cy="2424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1" y="1933915"/>
            <a:ext cx="4833256" cy="48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1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918" t="13840" r="21153" b="8660"/>
          <a:stretch/>
        </p:blipFill>
        <p:spPr>
          <a:xfrm>
            <a:off x="1750423" y="9259"/>
            <a:ext cx="8843554" cy="665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57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23416DF-B283-4D9F-A625-146552CA9E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Oval 5">
            <a:extLst>
              <a:ext uri="{FF2B5EF4-FFF2-40B4-BE49-F238E27FC236}">
                <a16:creationId xmlns:a16="http://schemas.microsoft.com/office/drawing/2014/main" id="{73834904-4D9B-41F7-8DA6-0709FD9F7E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00D1207-ECAF-48E9-8834-2CE4D21982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1D2E3C52-528A-4049-BCAA-5460756BC0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 u="sng" spc="200">
                <a:solidFill>
                  <a:srgbClr val="FFFFFF"/>
                </a:solidFill>
              </a:rPr>
              <a:t>MONDAY</a:t>
            </a:r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CD5B542C-8183-4445-AF4D-B23AAE3299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85C135CA-A262-B548-8C7F-5CEED635D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86950" y="484632"/>
            <a:ext cx="5164415" cy="360218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4ED9B5A-5577-4CA5-97AA-0E5E2EA97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60141" y="822682"/>
            <a:ext cx="0" cy="29260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Raccoo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8847" y="484632"/>
            <a:ext cx="3200077" cy="3602181"/>
          </a:xfrm>
          <a:prstGeom prst="rect">
            <a:avLst/>
          </a:prstGeom>
          <a:noFill/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724283B-587C-4A0E-A50E-B8914975B4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8357B3C-9FDD-DC41-AD02-9D9790B513BA}"/>
              </a:ext>
            </a:extLst>
          </p:cNvPr>
          <p:cNvSpPr txBox="1"/>
          <p:nvPr/>
        </p:nvSpPr>
        <p:spPr>
          <a:xfrm>
            <a:off x="3357761" y="3886757"/>
            <a:ext cx="239360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homegrownheartsacademy.blogspot.com/2015/01/make-time-capsule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61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181" t="13867" r="21138" b="8178"/>
          <a:stretch/>
        </p:blipFill>
        <p:spPr>
          <a:xfrm>
            <a:off x="2037805" y="0"/>
            <a:ext cx="8699863" cy="661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57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529" t="14118" r="21307" b="7987"/>
          <a:stretch/>
        </p:blipFill>
        <p:spPr>
          <a:xfrm>
            <a:off x="1763485" y="96203"/>
            <a:ext cx="8765177" cy="659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62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698" t="13670" r="21246" b="8517"/>
          <a:stretch/>
        </p:blipFill>
        <p:spPr>
          <a:xfrm>
            <a:off x="1933303" y="100538"/>
            <a:ext cx="8739051" cy="65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584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0">
            <a:extLst>
              <a:ext uri="{FF2B5EF4-FFF2-40B4-BE49-F238E27FC236}">
                <a16:creationId xmlns:a16="http://schemas.microsoft.com/office/drawing/2014/main" id="{C23416DF-B283-4D9F-A625-146552CA9E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Oval 5">
            <a:extLst>
              <a:ext uri="{FF2B5EF4-FFF2-40B4-BE49-F238E27FC236}">
                <a16:creationId xmlns:a16="http://schemas.microsoft.com/office/drawing/2014/main" id="{73834904-4D9B-41F7-8DA6-0709FD9F7E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0D1207-ECAF-48E9-8834-2CE4D21982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6">
            <a:extLst>
              <a:ext uri="{FF2B5EF4-FFF2-40B4-BE49-F238E27FC236}">
                <a16:creationId xmlns:a16="http://schemas.microsoft.com/office/drawing/2014/main" id="{A8B5B693-C595-4524-A03C-B775B6BE5D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acco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12400" y="871960"/>
            <a:ext cx="1239519" cy="1278573"/>
          </a:xfrm>
          <a:prstGeom prst="rect">
            <a:avLst/>
          </a:prstGeom>
          <a:noFill/>
        </p:spPr>
      </p:pic>
      <p:sp>
        <p:nvSpPr>
          <p:cNvPr id="33" name="Rectangle 18">
            <a:extLst>
              <a:ext uri="{FF2B5EF4-FFF2-40B4-BE49-F238E27FC236}">
                <a16:creationId xmlns:a16="http://schemas.microsoft.com/office/drawing/2014/main" id="{211CBF94-6002-4EC8-9498-6AC47E680A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275" y="4676775"/>
            <a:ext cx="10917644" cy="1546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773068"/>
            <a:ext cx="7277100" cy="13543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 u="sng" spc="200">
                <a:solidFill>
                  <a:srgbClr val="FFFFFF"/>
                </a:solidFill>
              </a:rPr>
              <a:t>Spellings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81A7DF2-B382-4775-B387-03B45F29E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499305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443DDBE-6F26-344B-9781-29B303486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55082" y="1080391"/>
            <a:ext cx="10167055" cy="277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08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 u="sng" spc="200">
                <a:solidFill>
                  <a:srgbClr val="FFFFFF"/>
                </a:solidFill>
              </a:rPr>
              <a:t>MONDAY</a:t>
            </a:r>
          </a:p>
        </p:txBody>
      </p:sp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85C135CA-A262-B548-8C7F-5CEED635D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86950" y="484632"/>
            <a:ext cx="5164415" cy="36021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357B3C-9FDD-DC41-AD02-9D9790B513BA}"/>
              </a:ext>
            </a:extLst>
          </p:cNvPr>
          <p:cNvSpPr txBox="1"/>
          <p:nvPr/>
        </p:nvSpPr>
        <p:spPr>
          <a:xfrm>
            <a:off x="3357761" y="3886757"/>
            <a:ext cx="239360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homegrownheartsacademy.blogspot.com/2015/01/make-time-capsule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51365" y="484632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400" dirty="0">
                <a:latin typeface="Candara" panose="020E0502030303020204" pitchFamily="34" charset="0"/>
              </a:rPr>
              <a:t>Before starting the activities, talk together about what time capsules are and how you, as a family, can create your own based on your current situation. Explain that in the future, people will look back upon this period as a major event in our history. Remember to reassure everyone that this won’t last forever. Point out that </a:t>
            </a:r>
            <a:r>
              <a:rPr lang="en-GB" sz="2400" b="1" dirty="0">
                <a:latin typeface="Candara" panose="020E0502030303020204" pitchFamily="34" charset="0"/>
              </a:rPr>
              <a:t>your</a:t>
            </a:r>
            <a:r>
              <a:rPr lang="en-GB" sz="2400" dirty="0">
                <a:latin typeface="Candara" panose="020E0502030303020204" pitchFamily="34" charset="0"/>
              </a:rPr>
              <a:t> children will be telling their grandchildren about what it was like! </a:t>
            </a:r>
          </a:p>
        </p:txBody>
      </p:sp>
      <p:pic>
        <p:nvPicPr>
          <p:cNvPr id="14" name="Picture 13" descr="Raccoo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6722" y="4270284"/>
            <a:ext cx="2375233" cy="2451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201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 u="sng" spc="200" dirty="0">
                <a:solidFill>
                  <a:srgbClr val="FFFFFF"/>
                </a:solidFill>
              </a:rPr>
              <a:t>MONDAY</a:t>
            </a:r>
          </a:p>
        </p:txBody>
      </p:sp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85C135CA-A262-B548-8C7F-5CEED635D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92492" y="2140422"/>
            <a:ext cx="4042602" cy="28197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72446" y="770709"/>
            <a:ext cx="69749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u="sng" dirty="0" smtClean="0">
                <a:latin typeface="Candara" panose="020E0502030303020204" pitchFamily="34" charset="0"/>
              </a:rPr>
              <a:t>Monday’s Task List</a:t>
            </a:r>
          </a:p>
          <a:p>
            <a:pPr algn="ctr"/>
            <a:endParaRPr lang="en-GB" sz="2000" b="1" dirty="0" smtClean="0"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Candara" panose="020E0502030303020204" pitchFamily="34" charset="0"/>
              </a:rPr>
              <a:t>Read </a:t>
            </a:r>
            <a:r>
              <a:rPr lang="en-GB" sz="2000" dirty="0">
                <a:latin typeface="Candara" panose="020E0502030303020204" pitchFamily="34" charset="0"/>
                <a:hlinkClick r:id="rId4"/>
              </a:rPr>
              <a:t>https://www.mykidstime.com/things-to-do/how-to-make-a-time-capsule-with-kids</a:t>
            </a:r>
            <a:r>
              <a:rPr lang="en-GB" sz="2000" dirty="0" smtClean="0">
                <a:latin typeface="Candara" panose="020E0502030303020204" pitchFamily="34" charset="0"/>
                <a:hlinkClick r:id="rId4"/>
              </a:rPr>
              <a:t>/</a:t>
            </a:r>
            <a:r>
              <a:rPr lang="en-GB" sz="2000" dirty="0" smtClean="0">
                <a:latin typeface="Candara" panose="020E0502030303020204" pitchFamily="34" charset="0"/>
              </a:rPr>
              <a:t> for information about time capsules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ndara" panose="020E0502030303020204" pitchFamily="34" charset="0"/>
              </a:rPr>
              <a:t>Create a label for your time capsule (like the one on this slide)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ndara" panose="020E0502030303020204" pitchFamily="34" charset="0"/>
              </a:rPr>
              <a:t>Draw yourself and your family.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ndara" panose="020E0502030303020204" pitchFamily="34" charset="0"/>
              </a:rPr>
              <a:t>Create a poster displaying ‘</a:t>
            </a:r>
            <a:r>
              <a:rPr lang="en-GB" sz="2000" b="1" dirty="0" smtClean="0">
                <a:latin typeface="Candara" panose="020E0502030303020204" pitchFamily="34" charset="0"/>
              </a:rPr>
              <a:t>How I feel…’, ‘I am looking forward to…’ and ‘I am thankful for’.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ndara" panose="020E0502030303020204" pitchFamily="34" charset="0"/>
              </a:rPr>
              <a:t>Decorate your time capsule and add today’s work along with anything else you would like to add – ask your family!</a:t>
            </a:r>
            <a:endParaRPr lang="en-GB" sz="2400" dirty="0">
              <a:latin typeface="Candara" panose="020E0502030303020204" pitchFamily="34" charset="0"/>
            </a:endParaRPr>
          </a:p>
        </p:txBody>
      </p:sp>
      <p:pic>
        <p:nvPicPr>
          <p:cNvPr id="14" name="Picture 13" descr="Raccoo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4011" y="5006661"/>
            <a:ext cx="1434707" cy="1652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50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35683"/>
            <a:ext cx="9720072" cy="1499616"/>
          </a:xfrm>
        </p:spPr>
        <p:txBody>
          <a:bodyPr>
            <a:normAutofit/>
          </a:bodyPr>
          <a:lstStyle/>
          <a:p>
            <a:r>
              <a:rPr lang="en-GB" sz="6600" b="1" u="sng" dirty="0">
                <a:solidFill>
                  <a:srgbClr val="7030A0"/>
                </a:solidFill>
              </a:rPr>
              <a:t>Maths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2" y="4271985"/>
            <a:ext cx="3788228" cy="2011249"/>
          </a:xfrm>
        </p:spPr>
        <p:txBody>
          <a:bodyPr>
            <a:normAutofit fontScale="92500" lnSpcReduction="20000"/>
          </a:bodyPr>
          <a:lstStyle/>
          <a:p>
            <a:r>
              <a:rPr lang="en-GB" b="1" u="sng" dirty="0"/>
              <a:t>Abacus game:</a:t>
            </a:r>
          </a:p>
          <a:p>
            <a:r>
              <a:rPr lang="en-GB" i="1" dirty="0"/>
              <a:t>(Abacus game: </a:t>
            </a:r>
            <a:r>
              <a:rPr lang="en-GB" i="1" dirty="0" smtClean="0"/>
              <a:t>Mastery Checkpoint 6.14.24 </a:t>
            </a:r>
          </a:p>
          <a:p>
            <a:r>
              <a:rPr lang="en-GB" i="1" dirty="0" smtClean="0"/>
              <a:t>– solving problems &amp; checking multiplication</a:t>
            </a:r>
          </a:p>
          <a:p>
            <a:r>
              <a:rPr lang="en-GB" dirty="0"/>
              <a:t>p</a:t>
            </a:r>
            <a:r>
              <a:rPr lang="en-GB" dirty="0" smtClean="0"/>
              <a:t>roblems.</a:t>
            </a:r>
            <a:endParaRPr lang="en-GB" dirty="0"/>
          </a:p>
        </p:txBody>
      </p:sp>
      <p:pic>
        <p:nvPicPr>
          <p:cNvPr id="6" name="Picture 5" descr="Racco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16" y="2429680"/>
            <a:ext cx="1528353" cy="1484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103" t="14375" r="17136" b="14554"/>
          <a:stretch/>
        </p:blipFill>
        <p:spPr>
          <a:xfrm>
            <a:off x="3796937" y="1133172"/>
            <a:ext cx="8303623" cy="504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4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94BFA4-DDDE-814B-8FFA-44FEFCEEAB9F}"/>
              </a:ext>
            </a:extLst>
          </p:cNvPr>
          <p:cNvSpPr/>
          <p:nvPr/>
        </p:nvSpPr>
        <p:spPr>
          <a:xfrm>
            <a:off x="1828799" y="795067"/>
            <a:ext cx="10092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/>
              <a:t>What are the benefits of bringing mindfulness and meditation practice into a classroom setting?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C06BC-9243-EF41-B8D9-4DF8DC119B04}"/>
              </a:ext>
            </a:extLst>
          </p:cNvPr>
          <p:cNvSpPr txBox="1"/>
          <p:nvPr/>
        </p:nvSpPr>
        <p:spPr>
          <a:xfrm>
            <a:off x="152400" y="3164681"/>
            <a:ext cx="72305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Discussion Questions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What do you know about mindfulness and meditation as a healthful and beneficial practice?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How can mindfulness benefit us in terms of self-awareness?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How can it improve fundamental areas of our lives such as relationships and how we communicate?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How do you respond to the claims that some people make about meditation and mindfulness being a “fad” or “new-age nonsense?”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Why do you think it is that some educators have felt a need to bring an initiative based on mindfulness into their classrooms?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Have you or your students ever used meditation in the classroom before? Is it something you would be interested in doing? 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A3B6D9-785A-344B-9DD3-460CA42A040D}"/>
              </a:ext>
            </a:extLst>
          </p:cNvPr>
          <p:cNvSpPr txBox="1"/>
          <p:nvPr/>
        </p:nvSpPr>
        <p:spPr>
          <a:xfrm>
            <a:off x="1507067" y="186267"/>
            <a:ext cx="8652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INQUIRY BASED LEARNING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D0C86C-2591-7B47-B031-7AE5F3C32F31}"/>
              </a:ext>
            </a:extLst>
          </p:cNvPr>
          <p:cNvSpPr txBox="1"/>
          <p:nvPr/>
        </p:nvSpPr>
        <p:spPr>
          <a:xfrm>
            <a:off x="7975600" y="3164681"/>
            <a:ext cx="39454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Resources</a:t>
            </a:r>
            <a:endParaRPr lang="en-GB" dirty="0"/>
          </a:p>
          <a:p>
            <a:r>
              <a:rPr lang="en-GB" u="sng" dirty="0">
                <a:hlinkClick r:id="rId2"/>
              </a:rPr>
              <a:t>What is mindfulness?</a:t>
            </a:r>
            <a:endParaRPr lang="en-GB" dirty="0"/>
          </a:p>
          <a:p>
            <a:r>
              <a:rPr lang="en-GB" u="sng" dirty="0">
                <a:hlinkClick r:id="rId3"/>
              </a:rPr>
              <a:t>MindUP</a:t>
            </a:r>
            <a:endParaRPr lang="en-GB" dirty="0"/>
          </a:p>
          <a:p>
            <a:r>
              <a:rPr lang="en-GB" u="sng" dirty="0">
                <a:hlinkClick r:id="rId4"/>
              </a:rPr>
              <a:t>Mindful Schools</a:t>
            </a:r>
            <a:endParaRPr lang="en-GB" dirty="0"/>
          </a:p>
          <a:p>
            <a:r>
              <a:rPr lang="en-GB" u="sng" dirty="0">
                <a:hlinkClick r:id="rId5"/>
              </a:rPr>
              <a:t>Mindfulteachers.org</a:t>
            </a:r>
            <a:endParaRPr lang="en-GB" dirty="0"/>
          </a:p>
          <a:p>
            <a:r>
              <a:rPr lang="en-GB" u="sng" dirty="0">
                <a:hlinkClick r:id="rId6"/>
              </a:rPr>
              <a:t>Upworthy: This school replaced detention with meditation. The results are stunning.</a:t>
            </a:r>
            <a:endParaRPr lang="en-GB" dirty="0"/>
          </a:p>
          <a:p>
            <a:r>
              <a:rPr lang="en-GB" u="sng" dirty="0">
                <a:hlinkClick r:id="rId7"/>
              </a:rPr>
              <a:t>Integrating Mindfulness in Your Classroom Curriculum</a:t>
            </a:r>
            <a:endParaRPr lang="en-GB" dirty="0"/>
          </a:p>
          <a:p>
            <a:endParaRPr lang="en-US" dirty="0"/>
          </a:p>
        </p:txBody>
      </p:sp>
      <p:pic>
        <p:nvPicPr>
          <p:cNvPr id="8" name="Picture 7" descr="A picture containing device, food, glass&#10;&#10;Description automatically generated">
            <a:extLst>
              <a:ext uri="{FF2B5EF4-FFF2-40B4-BE49-F238E27FC236}">
                <a16:creationId xmlns:a16="http://schemas.microsoft.com/office/drawing/2014/main" id="{0C275459-ACA3-624A-81D7-848C0C3B9D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270934" y="1164399"/>
            <a:ext cx="2540000" cy="1955800"/>
          </a:xfrm>
          <a:prstGeom prst="rect">
            <a:avLst/>
          </a:prstGeom>
        </p:spPr>
      </p:pic>
      <p:pic>
        <p:nvPicPr>
          <p:cNvPr id="14" name="Picture 13" descr="A sunset over a body of water&#10;&#10;Description automatically generated">
            <a:extLst>
              <a:ext uri="{FF2B5EF4-FFF2-40B4-BE49-F238E27FC236}">
                <a16:creationId xmlns:a16="http://schemas.microsoft.com/office/drawing/2014/main" id="{B698D54D-C2DC-0345-A2FA-72A40D41AB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4069975" y="1123992"/>
            <a:ext cx="3905625" cy="2040689"/>
          </a:xfrm>
          <a:prstGeom prst="rect">
            <a:avLst/>
          </a:prstGeom>
        </p:spPr>
      </p:pic>
      <p:pic>
        <p:nvPicPr>
          <p:cNvPr id="17" name="Picture 16" descr="A picture containing fruit, food&#10;&#10;Description automatically generated">
            <a:extLst>
              <a:ext uri="{FF2B5EF4-FFF2-40B4-BE49-F238E27FC236}">
                <a16:creationId xmlns:a16="http://schemas.microsoft.com/office/drawing/2014/main" id="{5A078C1D-C5AD-B243-BB25-7B1635A4E8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9557661" y="1144196"/>
            <a:ext cx="2040689" cy="204068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461CAC8-E2E2-1E40-B386-FF15BE2D5046}"/>
              </a:ext>
            </a:extLst>
          </p:cNvPr>
          <p:cNvSpPr/>
          <p:nvPr/>
        </p:nvSpPr>
        <p:spPr>
          <a:xfrm>
            <a:off x="7179575" y="6348567"/>
            <a:ext cx="47414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4"/>
              </a:rPr>
              <a:t>https://www.youtube.com/watch?v=kO5I0p3IuiQ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5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86BE877-8405-42B2-A8E4-BF4224E015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F4916F3-5270-48BF-8D54-7990F611B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0178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4454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u="sng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TUESDAY</a:t>
            </a:r>
          </a:p>
        </p:txBody>
      </p:sp>
      <p:pic>
        <p:nvPicPr>
          <p:cNvPr id="4" name="Picture 3" descr="Racco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170" y="640080"/>
            <a:ext cx="4956064" cy="5578816"/>
          </a:xfrm>
          <a:prstGeom prst="rect">
            <a:avLst/>
          </a:prstGeom>
          <a:noFill/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49244C8-BD6D-4309-8235-706CBF26EF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06857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88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 u="sng" spc="200" dirty="0">
                <a:solidFill>
                  <a:srgbClr val="FFFFFF"/>
                </a:solidFill>
              </a:rPr>
              <a:t>MONDAY</a:t>
            </a:r>
          </a:p>
        </p:txBody>
      </p:sp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85C135CA-A262-B548-8C7F-5CEED635D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99686" y="2103121"/>
            <a:ext cx="4508100" cy="3144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42141" y="805153"/>
            <a:ext cx="69749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smtClean="0">
                <a:latin typeface="Candara" panose="020E0502030303020204" pitchFamily="34" charset="0"/>
              </a:rPr>
              <a:t>Tuesday’s Task List</a:t>
            </a:r>
          </a:p>
          <a:p>
            <a:pPr algn="ctr"/>
            <a:endParaRPr lang="en-GB" sz="2400" b="1" dirty="0" smtClean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ndara" panose="020E0502030303020204" pitchFamily="34" charset="0"/>
              </a:rPr>
              <a:t>Create a story map of a typical day in lock down. Include images, description and lots of colour! Think of it as a visual diary so that whoever finds the capsule will know what sorts of things you got up to!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ndara" panose="020E0502030303020204" pitchFamily="34" charset="0"/>
              </a:rPr>
              <a:t>Create a poster that has everyone in your household’s hand (or paw!) print 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ndara" panose="020E0502030303020204" pitchFamily="34" charset="0"/>
              </a:rPr>
              <a:t>What other things have you decided to include? Today’s newspaper? A family photo?</a:t>
            </a:r>
          </a:p>
        </p:txBody>
      </p:sp>
      <p:pic>
        <p:nvPicPr>
          <p:cNvPr id="14" name="Picture 13" descr="Raccoo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4011" y="5006661"/>
            <a:ext cx="1434707" cy="1652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188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1776</Words>
  <Application>Microsoft Office PowerPoint</Application>
  <PresentationFormat>Widescreen</PresentationFormat>
  <Paragraphs>171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Candara</vt:lpstr>
      <vt:lpstr>Tw Cen MT</vt:lpstr>
      <vt:lpstr>Tw Cen MT Condensed</vt:lpstr>
      <vt:lpstr>Wingdings</vt:lpstr>
      <vt:lpstr>Wingdings 3</vt:lpstr>
      <vt:lpstr>Integral</vt:lpstr>
      <vt:lpstr>Week Beginning 11.05.2020 – Yr 6</vt:lpstr>
      <vt:lpstr>Hi all!</vt:lpstr>
      <vt:lpstr>MONDAY</vt:lpstr>
      <vt:lpstr>MONDAY</vt:lpstr>
      <vt:lpstr>MONDAY</vt:lpstr>
      <vt:lpstr>Maths</vt:lpstr>
      <vt:lpstr>PowerPoint Presentation</vt:lpstr>
      <vt:lpstr>TUESDAY</vt:lpstr>
      <vt:lpstr>MONDAY</vt:lpstr>
      <vt:lpstr>Maths</vt:lpstr>
      <vt:lpstr>PowerPoint Presentation</vt:lpstr>
      <vt:lpstr>WEDNESDAY</vt:lpstr>
      <vt:lpstr>MONDAY</vt:lpstr>
      <vt:lpstr>MONDAY</vt:lpstr>
      <vt:lpstr>Maths</vt:lpstr>
      <vt:lpstr>PowerPoint Presentation</vt:lpstr>
      <vt:lpstr>THURSDAY</vt:lpstr>
      <vt:lpstr>Literacy: Spelling  ‘Shun’ words.</vt:lpstr>
      <vt:lpstr>PowerPoint Presentation</vt:lpstr>
      <vt:lpstr>Maths</vt:lpstr>
      <vt:lpstr>PowerPoint Presentation</vt:lpstr>
      <vt:lpstr>FRIDYAY!</vt:lpstr>
      <vt:lpstr>Literacy: Reading Comprehension Questions on next slide!</vt:lpstr>
      <vt:lpstr>PowerPoint Presentation</vt:lpstr>
      <vt:lpstr>Maths</vt:lpstr>
      <vt:lpstr>PowerPoint Presentation</vt:lpstr>
      <vt:lpstr>PowerPoint Presentation</vt:lpstr>
      <vt:lpstr>ANSWERS</vt:lpstr>
      <vt:lpstr>PowerPoint Presentation</vt:lpstr>
      <vt:lpstr>PowerPoint Presentation</vt:lpstr>
      <vt:lpstr>PowerPoint Presentation</vt:lpstr>
      <vt:lpstr>PowerPoint Presentation</vt:lpstr>
      <vt:lpstr>Spellings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Beginning 11.05.2020 – Yr 5</dc:title>
  <dc:creator>Victoria Sparks</dc:creator>
  <cp:lastModifiedBy>Sarah Bygate</cp:lastModifiedBy>
  <cp:revision>23</cp:revision>
  <dcterms:created xsi:type="dcterms:W3CDTF">2020-05-07T10:43:34Z</dcterms:created>
  <dcterms:modified xsi:type="dcterms:W3CDTF">2020-05-07T17:07:15Z</dcterms:modified>
</cp:coreProperties>
</file>